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6"/>
  </p:sldMasterIdLst>
  <p:notesMasterIdLst>
    <p:notesMasterId r:id="rId26"/>
  </p:notesMasterIdLst>
  <p:handoutMasterIdLst>
    <p:handoutMasterId r:id="rId27"/>
  </p:handoutMasterIdLst>
  <p:sldIdLst>
    <p:sldId id="257" r:id="rId7"/>
    <p:sldId id="289" r:id="rId8"/>
    <p:sldId id="280" r:id="rId9"/>
    <p:sldId id="281" r:id="rId10"/>
    <p:sldId id="282" r:id="rId11"/>
    <p:sldId id="279" r:id="rId12"/>
    <p:sldId id="283" r:id="rId13"/>
    <p:sldId id="288" r:id="rId14"/>
    <p:sldId id="290" r:id="rId15"/>
    <p:sldId id="292" r:id="rId16"/>
    <p:sldId id="291" r:id="rId17"/>
    <p:sldId id="286" r:id="rId18"/>
    <p:sldId id="293" r:id="rId19"/>
    <p:sldId id="285" r:id="rId20"/>
    <p:sldId id="287" r:id="rId21"/>
    <p:sldId id="284" r:id="rId22"/>
    <p:sldId id="294" r:id="rId23"/>
    <p:sldId id="295" r:id="rId24"/>
    <p:sldId id="276" r:id="rId2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oms, Christopher" initials="CWT" lastIdx="1" clrIdx="0">
    <p:extLst>
      <p:ext uri="{19B8F6BF-5375-455C-9EA6-DF929625EA0E}">
        <p15:presenceInfo xmlns:p15="http://schemas.microsoft.com/office/powerpoint/2012/main" userId="Toms, Christoph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70" autoAdjust="0"/>
    <p:restoredTop sz="96395" autoAdjust="0"/>
  </p:normalViewPr>
  <p:slideViewPr>
    <p:cSldViewPr snapToGrid="0">
      <p:cViewPr varScale="1">
        <p:scale>
          <a:sx n="111" d="100"/>
          <a:sy n="111" d="100"/>
        </p:scale>
        <p:origin x="141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tableStyles" Target="tableStyles.xml"/><Relationship Id="rId28" Type="http://schemas.openxmlformats.org/officeDocument/2006/relationships/commentAuthors" Target="commentAuthors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heme" Target="theme/theme1.xml"/><Relationship Id="rId30" Type="http://schemas.openxmlformats.org/officeDocument/2006/relationships/viewProps" Target="viewProps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47" tIns="48325" rIns="96647" bIns="4832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47" tIns="48325" rIns="96647" bIns="48325" rtlCol="0"/>
          <a:lstStyle>
            <a:lvl1pPr algn="r">
              <a:defRPr sz="1200"/>
            </a:lvl1pPr>
          </a:lstStyle>
          <a:p>
            <a:fld id="{DCDE5EA6-2ABF-41F7-90E2-BD8EBEBD3510}" type="datetimeFigureOut">
              <a:rPr lang="en-US" smtClean="0"/>
              <a:t>4/18/2019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6"/>
            <a:ext cx="3169920" cy="481726"/>
          </a:xfrm>
          <a:prstGeom prst="rect">
            <a:avLst/>
          </a:prstGeom>
        </p:spPr>
        <p:txBody>
          <a:bodyPr vert="horz" lIns="96647" tIns="48325" rIns="96647" bIns="4832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6"/>
            <a:ext cx="3169920" cy="481726"/>
          </a:xfrm>
          <a:prstGeom prst="rect">
            <a:avLst/>
          </a:prstGeom>
        </p:spPr>
        <p:txBody>
          <a:bodyPr vert="horz" lIns="96647" tIns="48325" rIns="96647" bIns="48325" rtlCol="0" anchor="b"/>
          <a:lstStyle>
            <a:lvl1pPr algn="r">
              <a:defRPr sz="1200"/>
            </a:lvl1pPr>
          </a:lstStyle>
          <a:p>
            <a:fld id="{7FABFA57-ACA2-4E47-8E7D-28B452CCD6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573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47" tIns="48325" rIns="96647" bIns="4832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47" tIns="48325" rIns="96647" bIns="48325" rtlCol="0"/>
          <a:lstStyle>
            <a:lvl1pPr algn="r">
              <a:defRPr sz="1200"/>
            </a:lvl1pPr>
          </a:lstStyle>
          <a:p>
            <a:fld id="{753C3829-CBBF-43FA-ADCB-6AE96CD810F8}" type="datetimeFigureOut">
              <a:rPr lang="en-US" smtClean="0"/>
              <a:t>4/18/2019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5" rIns="96647" bIns="4832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47" tIns="48325" rIns="96647" bIns="4832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6"/>
            <a:ext cx="3169920" cy="481726"/>
          </a:xfrm>
          <a:prstGeom prst="rect">
            <a:avLst/>
          </a:prstGeom>
        </p:spPr>
        <p:txBody>
          <a:bodyPr vert="horz" lIns="96647" tIns="48325" rIns="96647" bIns="4832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6"/>
            <a:ext cx="3169920" cy="481726"/>
          </a:xfrm>
          <a:prstGeom prst="rect">
            <a:avLst/>
          </a:prstGeom>
        </p:spPr>
        <p:txBody>
          <a:bodyPr vert="horz" lIns="96647" tIns="48325" rIns="96647" bIns="48325" rtlCol="0" anchor="b"/>
          <a:lstStyle>
            <a:lvl1pPr algn="r">
              <a:defRPr sz="1200"/>
            </a:lvl1pPr>
          </a:lstStyle>
          <a:p>
            <a:fld id="{D091D70A-D29B-4ED0-ABEE-886ACC953C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224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848C0-E29C-431A-A6CF-E5DAD62208B4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7228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91D70A-D29B-4ED0-ABEE-886ACC953C96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1000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74254" lv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9944" lvl="1" indent="-355690"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848C0-E29C-431A-A6CF-E5DAD62208B4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0808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Development of the Justification begins at the Program Level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848C0-E29C-431A-A6CF-E5DAD62208B4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8935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74254" lv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9944" lvl="1" indent="-355690"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848C0-E29C-431A-A6CF-E5DAD62208B4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1322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74254" lv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9944" lvl="1" indent="-355690"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848C0-E29C-431A-A6CF-E5DAD62208B4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3143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74254" lv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9944" lvl="1" indent="-355690"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848C0-E29C-431A-A6CF-E5DAD62208B4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1746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74254" lv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9944" lvl="1" indent="-355690"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848C0-E29C-431A-A6CF-E5DAD62208B4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4309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Accurate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 smtClean="0"/>
              <a:t>Correct &amp; Truthful (Promise what you can promise)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 smtClean="0"/>
              <a:t>Bold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 smtClean="0"/>
              <a:t>Confident/Forthright/Clear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 smtClean="0"/>
              <a:t>Concise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 smtClean="0"/>
              <a:t>Short</a:t>
            </a:r>
            <a:r>
              <a:rPr lang="en-US" baseline="0" dirty="0" smtClean="0"/>
              <a:t> &amp; Sweet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 smtClean="0"/>
              <a:t>Less is most often more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 smtClean="0">
                <a:effectLst/>
              </a:rPr>
              <a:t>Eliminate excess words – Every word should have meaning </a:t>
            </a: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Goal is to convince Congress to appropriate their limited resources to DHS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/>
              <a:t>Congressional staff will have a short time to review a lot of material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 smtClean="0"/>
              <a:t>Focus the narrative on the request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 smtClean="0"/>
              <a:t>The quicker you explain and justify a request, the better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 smtClean="0"/>
              <a:t>Eliminate narrative justification</a:t>
            </a:r>
            <a:r>
              <a:rPr lang="en-US" baseline="0" dirty="0" smtClean="0"/>
              <a:t> where is does not impact enactment – this only creates noise and dilutes the story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91D70A-D29B-4ED0-ABEE-886ACC953C96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4394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8650" lvl="1" indent="-1714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91D70A-D29B-4ED0-ABEE-886ACC953C96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808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DHS 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990600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429002"/>
            <a:ext cx="7772400" cy="914399"/>
          </a:xfrm>
        </p:spPr>
        <p:txBody>
          <a:bodyPr>
            <a:normAutofit/>
          </a:bodyPr>
          <a:lstStyle>
            <a:lvl1pPr algn="l">
              <a:defRPr sz="4400" b="0" baseline="0">
                <a:solidFill>
                  <a:schemeClr val="tx2"/>
                </a:solidFill>
                <a:latin typeface="Joanna MT" pitchFamily="18" charset="0"/>
                <a:cs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0"/>
            <a:ext cx="6400800" cy="914400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302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DHS 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990600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E0FCE-F104-4628-A1E8-D3435D75A2A3}" type="slidenum">
              <a:rPr lang="en-US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517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DHS 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990600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3C7E6-9262-42C7-8A15-59B4A10B070C}" type="slidenum">
              <a:rPr lang="en-US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127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 descr="DHS_for_ppt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1" y="2070102"/>
            <a:ext cx="7997825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0200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DHS 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990600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latin typeface="Joanna MT" pitchFamily="18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47545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16928-3C71-4436-BDBD-3CE3338BCFE3}" type="slidenum">
              <a:rPr lang="en-US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 userDrawn="1">
            <p:ph type="ftr" sz="quarter" idx="3"/>
          </p:nvPr>
        </p:nvSpPr>
        <p:spPr bwMode="auto">
          <a:xfrm>
            <a:off x="2971800" y="6416677"/>
            <a:ext cx="32004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Joanna MT" pitchFamily="18" charset="0"/>
              </a:defRPr>
            </a:lvl1pPr>
          </a:lstStyle>
          <a:p>
            <a:r>
              <a:rPr lang="en-US" dirty="0" smtClean="0">
                <a:solidFill>
                  <a:srgbClr val="1F497D"/>
                </a:solidFill>
              </a:rPr>
              <a:t>Procurement Sensitive Information – See FAR 3.104 Office of the Chief Financial Officer</a:t>
            </a:r>
          </a:p>
        </p:txBody>
      </p:sp>
    </p:spTree>
    <p:extLst>
      <p:ext uri="{BB962C8B-B14F-4D97-AF65-F5344CB8AC3E}">
        <p14:creationId xmlns:p14="http://schemas.microsoft.com/office/powerpoint/2010/main" val="10795530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>
            <a:no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333333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F4154-03B4-4A56-BB78-B34021433D6B}" type="slidenum">
              <a:rPr lang="en-US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200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DHS 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990600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678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678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24685-B6A6-456E-B50D-A12E8F2F84F0}" type="slidenum">
              <a:rPr lang="en-US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6621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HS 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990600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05000"/>
            <a:ext cx="4040188" cy="4221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1" y="12192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905000"/>
            <a:ext cx="4041775" cy="4221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C8AC9-BBE1-4F79-A36B-FB359CD9AE13}" type="slidenum">
              <a:rPr lang="en-US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6930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DHS 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990600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2816A-609D-41A6-A286-25299D182DF7}" type="slidenum">
              <a:rPr lang="en-US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275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DHS 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990600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34756-DFAC-499C-9C94-703D72788329}" type="slidenum">
              <a:rPr lang="en-US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116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DHS 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990600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990600"/>
            <a:ext cx="3008313" cy="9017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0" y="533402"/>
            <a:ext cx="4876800" cy="5592763"/>
          </a:xfrm>
        </p:spPr>
        <p:txBody>
          <a:bodyPr/>
          <a:lstStyle>
            <a:lvl1pPr marL="0" indent="0">
              <a:buNone/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905000"/>
            <a:ext cx="3008313" cy="4221163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52635-99A6-4E8D-AF78-3B5EF62A5FC6}" type="slidenum">
              <a:rPr lang="en-US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347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DHS 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990600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0" y="612775"/>
            <a:ext cx="6172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9C8BE-FCEC-4C09-817F-95D3F13234AB}" type="slidenum">
              <a:rPr lang="en-US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63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71601"/>
            <a:ext cx="8229600" cy="475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2971800" y="6416677"/>
            <a:ext cx="32004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Joanna MT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1F497D"/>
                </a:solidFill>
                <a:cs typeface="Arial" charset="0"/>
              </a:rPr>
              <a:t>Procurement Sensitive Information – See FAR 3.104 Office of the Chief Financial Officer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2"/>
                </a:solidFill>
                <a:latin typeface="Joanna MT" pitchFamily="18" charset="0"/>
                <a:cs typeface="Arial" pitchFamily="34" charset="0"/>
              </a:defRPr>
            </a:lvl1pPr>
          </a:lstStyle>
          <a:p>
            <a:pPr>
              <a:defRPr/>
            </a:pPr>
            <a:fld id="{12740AB9-05BA-450F-A394-2F34B3E4E1C0}" type="slidenum">
              <a:rPr lang="en-US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767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800" kern="1200">
          <a:solidFill>
            <a:schemeClr val="tx2"/>
          </a:solidFill>
          <a:latin typeface="Joanna MT" pitchFamily="18" charset="0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Joanna MT" pitchFamily="18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Joanna MT" pitchFamily="18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Joanna MT" pitchFamily="18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Joanna MT" pitchFamily="18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Joanna MT" pitchFamily="18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Joanna MT" pitchFamily="18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Joanna MT" pitchFamily="18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Joanna MT" pitchFamily="18" charset="0"/>
        </a:defRPr>
      </a:lvl9pPr>
    </p:titleStyle>
    <p:bodyStyle>
      <a:lvl1pPr marL="342900" indent="-342900" algn="l" rtl="0" eaLnBrk="0" fontAlgn="base" hangingPunct="0">
        <a:spcBef>
          <a:spcPts val="788"/>
        </a:spcBef>
        <a:spcAft>
          <a:spcPct val="0"/>
        </a:spcAft>
        <a:buFont typeface="Arial" charset="0"/>
        <a:buChar char="•"/>
        <a:defRPr sz="24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ts val="788"/>
        </a:spcBef>
        <a:spcAft>
          <a:spcPct val="0"/>
        </a:spcAft>
        <a:buFont typeface="Arial" charset="0"/>
        <a:buChar char="–"/>
        <a:defRPr sz="22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ts val="788"/>
        </a:spcBef>
        <a:spcAft>
          <a:spcPct val="0"/>
        </a:spcAft>
        <a:buFont typeface="Arial" charset="0"/>
        <a:buChar char="•"/>
        <a:defRPr sz="22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ts val="788"/>
        </a:spcBef>
        <a:spcAft>
          <a:spcPct val="0"/>
        </a:spcAft>
        <a:buFont typeface="Arial" charset="0"/>
        <a:buChar char="–"/>
        <a:defRPr sz="20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ts val="788"/>
        </a:spcBef>
        <a:spcAft>
          <a:spcPct val="0"/>
        </a:spcAft>
        <a:buFont typeface="Arial" charset="0"/>
        <a:buChar char="»"/>
        <a:defRPr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48732" y="1361283"/>
            <a:ext cx="8229600" cy="2829719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endParaRPr lang="en-US" b="1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382485" y="362816"/>
            <a:ext cx="7761515" cy="715962"/>
          </a:xfrm>
        </p:spPr>
        <p:txBody>
          <a:bodyPr/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Office of the Chief Financial Officer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9" name="Picture 13" descr="DHS_GrayTypeLogo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468"/>
          <a:stretch/>
        </p:blipFill>
        <p:spPr bwMode="auto">
          <a:xfrm>
            <a:off x="119945" y="139570"/>
            <a:ext cx="1353748" cy="1162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06903" y="2268586"/>
            <a:ext cx="830090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Writing Defendable Budget Justification</a:t>
            </a:r>
            <a:r>
              <a:rPr 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33165" y="1361283"/>
            <a:ext cx="8859914" cy="0"/>
          </a:xfrm>
          <a:prstGeom prst="line">
            <a:avLst/>
          </a:prstGeom>
          <a:ln w="53975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ubtitle 2"/>
          <p:cNvSpPr txBox="1">
            <a:spLocks/>
          </p:cNvSpPr>
          <p:nvPr/>
        </p:nvSpPr>
        <p:spPr bwMode="auto">
          <a:xfrm>
            <a:off x="1382485" y="5022547"/>
            <a:ext cx="5105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ts val="788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333333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ts val="788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rgbClr val="333333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ts val="788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rgbClr val="333333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ts val="788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333333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ts val="788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rgbClr val="333333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DHS Budget Division: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Erin Dorritie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Jay Anderson</a:t>
            </a:r>
            <a:endParaRPr lang="en-US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454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Telling your Story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compelling narrative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information is necessary?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Description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What is it?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Justification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What does it do? How does it align to Component strategic goals and missions?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Performance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What does success look like?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Costs  What does this cost? How many? What is the timeline to implement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Anticipating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endParaRPr lang="en-US" dirty="0">
              <a:sym typeface="Wingdings" panose="05000000000000000000" pitchFamily="2" charset="2"/>
            </a:endParaRP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16928-3C71-4436-BDBD-3CE3338BCFE3}" type="slidenum">
              <a:rPr lang="en-US" smtClean="0">
                <a:solidFill>
                  <a:srgbClr val="1F497D"/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11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Telling your Story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16928-3C71-4436-BDBD-3CE3338BCFE3}" type="slidenum">
              <a:rPr lang="en-US" smtClean="0">
                <a:solidFill>
                  <a:srgbClr val="1F497D"/>
                </a:solidFill>
              </a:rPr>
              <a:pPr>
                <a:defRPr/>
              </a:pPr>
              <a:t>11</a:t>
            </a:fld>
            <a:endParaRPr lang="en-US" dirty="0">
              <a:solidFill>
                <a:srgbClr val="1F497D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7527" y="1333636"/>
            <a:ext cx="7045389" cy="270030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7527" y="4170006"/>
            <a:ext cx="7190509" cy="2551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30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Telling your Story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ym typeface="Wingdings" panose="05000000000000000000" pitchFamily="2" charset="2"/>
            </a:endParaRP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16928-3C71-4436-BDBD-3CE3338BCFE3}" type="slidenum">
              <a:rPr lang="en-US" smtClean="0">
                <a:solidFill>
                  <a:srgbClr val="1F497D"/>
                </a:solidFill>
              </a:rPr>
              <a:pPr>
                <a:defRPr/>
              </a:pPr>
              <a:t>12</a:t>
            </a:fld>
            <a:endParaRPr lang="en-US" dirty="0">
              <a:solidFill>
                <a:srgbClr val="1F497D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67655"/>
            <a:ext cx="9144000" cy="3522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1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Telling your Story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ym typeface="Wingdings" panose="05000000000000000000" pitchFamily="2" charset="2"/>
            </a:endParaRP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16928-3C71-4436-BDBD-3CE3338BCFE3}" type="slidenum">
              <a:rPr lang="en-US" smtClean="0">
                <a:solidFill>
                  <a:srgbClr val="1F497D"/>
                </a:solidFill>
              </a:rPr>
              <a:pPr>
                <a:defRPr/>
              </a:pPr>
              <a:t>13</a:t>
            </a:fld>
            <a:endParaRPr lang="en-US" dirty="0">
              <a:solidFill>
                <a:srgbClr val="1F497D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05408"/>
            <a:ext cx="9144000" cy="2647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83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Telling your Story? 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Length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Accurate, Bold, Concise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16928-3C71-4436-BDBD-3CE3338BCFE3}" type="slidenum">
              <a:rPr lang="en-US" smtClean="0">
                <a:solidFill>
                  <a:srgbClr val="1F497D"/>
                </a:solidFill>
              </a:rPr>
              <a:pPr>
                <a:defRPr/>
              </a:pPr>
              <a:t>14</a:t>
            </a:fld>
            <a:endParaRPr lang="en-U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52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Telling your Story? 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Style and Presentation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Everything is in-line with the Department and Administration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Narrative should explain the budget exhibits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Numbers in narrative MUST match numbers in tables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should be used to support arguments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most current data &amp; metrics available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Consistent messaging and narrative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Current events and political climate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16928-3C71-4436-BDBD-3CE3338BCFE3}" type="slidenum">
              <a:rPr lang="en-US" smtClean="0">
                <a:solidFill>
                  <a:srgbClr val="1F497D"/>
                </a:solidFill>
              </a:rPr>
              <a:pPr>
                <a:defRPr/>
              </a:pPr>
              <a:t>15</a:t>
            </a:fld>
            <a:endParaRPr lang="en-U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87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Feedback - Was it Defendable?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Stakeholder Feedback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Report Language: “woefully inadequate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FY 2016 Reports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exhibit requirements set forth in 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Report Language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 and forth with OMB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review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16928-3C71-4436-BDBD-3CE3338BCFE3}" type="slidenum">
              <a:rPr lang="en-US" smtClean="0">
                <a:solidFill>
                  <a:srgbClr val="1F497D"/>
                </a:solidFill>
              </a:rPr>
              <a:pPr>
                <a:defRPr/>
              </a:pPr>
              <a:t>16</a:t>
            </a:fld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115940"/>
            <a:ext cx="9144000" cy="4591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76208" y="6115940"/>
            <a:ext cx="85915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Additional Requirements from OMB/Congress indicate needed improvement</a:t>
            </a: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98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Recent Feedback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FY 2018 House Report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16928-3C71-4436-BDBD-3CE3338BCFE3}" type="slidenum">
              <a:rPr lang="en-US" smtClean="0">
                <a:solidFill>
                  <a:srgbClr val="1F497D"/>
                </a:solidFill>
              </a:rPr>
              <a:pPr>
                <a:defRPr/>
              </a:pPr>
              <a:t>17</a:t>
            </a:fld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115940"/>
            <a:ext cx="9144000" cy="4591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912633" y="6138804"/>
            <a:ext cx="33187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Always continue to improve!</a:t>
            </a: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t="1536" b="876"/>
          <a:stretch/>
        </p:blipFill>
        <p:spPr>
          <a:xfrm>
            <a:off x="979925" y="2057400"/>
            <a:ext cx="7184147" cy="2202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87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Recent Feedback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FY 2020 OMB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Passback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Guidance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16928-3C71-4436-BDBD-3CE3338BCFE3}" type="slidenum">
              <a:rPr lang="en-US" smtClean="0">
                <a:solidFill>
                  <a:srgbClr val="1F497D"/>
                </a:solidFill>
              </a:rPr>
              <a:pPr>
                <a:defRPr/>
              </a:pPr>
              <a:t>18</a:t>
            </a:fld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115940"/>
            <a:ext cx="9144000" cy="4591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912633" y="6138804"/>
            <a:ext cx="33187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Always continue to improve!</a:t>
            </a: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231" y="2272248"/>
            <a:ext cx="7542428" cy="2084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70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3266" y="3067778"/>
            <a:ext cx="4719711" cy="840712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Questions</a:t>
            </a:r>
            <a:endParaRPr 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ctr" eaLnBrk="1" hangingPunct="1">
              <a:spcBef>
                <a:spcPts val="600"/>
              </a:spcBef>
              <a:spcAft>
                <a:spcPts val="600"/>
              </a:spcAft>
              <a:buNone/>
            </a:pPr>
            <a:endParaRPr lang="en-US" sz="4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16928-3C71-4436-BDBD-3CE3338BCFE3}" type="slidenum">
              <a:rPr lang="en-US" smtClean="0">
                <a:solidFill>
                  <a:srgbClr val="1F497D"/>
                </a:solidFill>
              </a:rPr>
              <a:pPr>
                <a:defRPr/>
              </a:pPr>
              <a:t>19</a:t>
            </a:fld>
            <a:endParaRPr lang="en-US" dirty="0">
              <a:solidFill>
                <a:srgbClr val="1F497D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33165" y="1361283"/>
            <a:ext cx="8859914" cy="0"/>
          </a:xfrm>
          <a:prstGeom prst="line">
            <a:avLst/>
          </a:prstGeom>
          <a:ln w="53975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485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 are we going for lunch?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462881"/>
            <a:ext cx="4572000" cy="45720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16928-3C71-4436-BDBD-3CE3338BCFE3}" type="slidenum">
              <a:rPr lang="en-US" smtClean="0">
                <a:solidFill>
                  <a:srgbClr val="1F497D"/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41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48732" y="1361283"/>
            <a:ext cx="8229600" cy="2829719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endParaRPr lang="en-US" b="1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219199" y="464404"/>
            <a:ext cx="7773879" cy="715962"/>
          </a:xfrm>
        </p:spPr>
        <p:txBody>
          <a:bodyPr/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Goal of the Budget Justification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9" name="Picture 13" descr="DHS_GrayTypeLogo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468"/>
          <a:stretch/>
        </p:blipFill>
        <p:spPr bwMode="auto">
          <a:xfrm>
            <a:off x="177553" y="108369"/>
            <a:ext cx="1353748" cy="1162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133165" y="1361283"/>
            <a:ext cx="8859914" cy="0"/>
          </a:xfrm>
          <a:prstGeom prst="line">
            <a:avLst/>
          </a:prstGeom>
          <a:ln w="53975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16928-3C71-4436-BDBD-3CE3338BCFE3}" type="slidenum">
              <a:rPr lang="en-US" smtClean="0">
                <a:solidFill>
                  <a:srgbClr val="1F497D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741" y="1752583"/>
            <a:ext cx="8495929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Help stakeholders to better understand Department initiatives, strategic goals, and performance outcomes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 government decision making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Justify the requested funding levels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6115940"/>
            <a:ext cx="9144000" cy="4591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491543" y="6145462"/>
            <a:ext cx="60726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data and evidence to drive better decision making</a:t>
            </a: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10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48732" y="1361283"/>
            <a:ext cx="8229600" cy="2829719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endParaRPr lang="en-US" b="1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219199" y="352604"/>
            <a:ext cx="7773879" cy="691192"/>
          </a:xfrm>
        </p:spPr>
        <p:txBody>
          <a:bodyPr/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Stakeholders – Who are you communicating to?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9" name="Picture 13" descr="DHS_GrayTypeLogo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468"/>
          <a:stretch/>
        </p:blipFill>
        <p:spPr bwMode="auto">
          <a:xfrm>
            <a:off x="177553" y="108369"/>
            <a:ext cx="1353748" cy="1162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133165" y="1361283"/>
            <a:ext cx="8859914" cy="0"/>
          </a:xfrm>
          <a:prstGeom prst="line">
            <a:avLst/>
          </a:prstGeom>
          <a:ln w="53975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16928-3C71-4436-BDBD-3CE3338BCFE3}" type="slidenum">
              <a:rPr lang="en-US" smtClean="0">
                <a:solidFill>
                  <a:srgbClr val="1F497D"/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741" y="1752583"/>
            <a:ext cx="8495929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Components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Office of Management and Budget (OMB)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Office of National Drug Control Policy (ONDCP)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Congress (Appropriations Committees, Authorizing Committees, Individual members)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American Public and Media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6115940"/>
            <a:ext cx="9144000" cy="4591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48797" y="6130718"/>
            <a:ext cx="71970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must provide a document that “works” for our Stakeholders</a:t>
            </a: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33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219199" y="464404"/>
            <a:ext cx="7773879" cy="715962"/>
          </a:xfrm>
        </p:spPr>
        <p:txBody>
          <a:bodyPr/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Guidance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9" name="Picture 13" descr="DHS_GrayTypeLogo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468"/>
          <a:stretch/>
        </p:blipFill>
        <p:spPr bwMode="auto">
          <a:xfrm>
            <a:off x="177553" y="108369"/>
            <a:ext cx="1353748" cy="1162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133165" y="1361283"/>
            <a:ext cx="8859914" cy="0"/>
          </a:xfrm>
          <a:prstGeom prst="line">
            <a:avLst/>
          </a:prstGeom>
          <a:ln w="53975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16928-3C71-4436-BDBD-3CE3338BCFE3}" type="slidenum">
              <a:rPr lang="en-US" smtClean="0">
                <a:solidFill>
                  <a:srgbClr val="1F497D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741" y="1752583"/>
            <a:ext cx="8495929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Office of Management and Budget (OMB) Circular A-11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Congressional Reports &amp; Appropriations Language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OMB Passback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DHS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 Management Policy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Manual (FMPM)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DHS </a:t>
            </a:r>
            <a:r>
              <a:rPr lang="en-US" sz="22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Budget Build Framework Guidance</a:t>
            </a:r>
          </a:p>
        </p:txBody>
      </p:sp>
    </p:spTree>
    <p:extLst>
      <p:ext uri="{BB962C8B-B14F-4D97-AF65-F5344CB8AC3E}">
        <p14:creationId xmlns:p14="http://schemas.microsoft.com/office/powerpoint/2010/main" val="301652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What’s the Story? 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 a theme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Priorities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does it tie to Administration, DHS, Component strategic vision?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does it relate to current events?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Making the connection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each initiative and topic inter-related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The story must captivate the reader and gain “buy-in”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It’s not all about the numbers!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16928-3C71-4436-BDBD-3CE3338BCFE3}" type="slidenum">
              <a:rPr lang="en-US" smtClean="0">
                <a:solidFill>
                  <a:srgbClr val="1F497D"/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115940"/>
            <a:ext cx="9144000" cy="4591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722309" y="6126164"/>
            <a:ext cx="56993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story must focus the reader and gain “buy-in”</a:t>
            </a: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48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48732" y="1361283"/>
            <a:ext cx="8229600" cy="2829719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endParaRPr lang="en-US" b="1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219199" y="464404"/>
            <a:ext cx="7773879" cy="715962"/>
          </a:xfrm>
        </p:spPr>
        <p:txBody>
          <a:bodyPr/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Telling your Story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9" name="Picture 13" descr="DHS_GrayTypeLogo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468"/>
          <a:stretch/>
        </p:blipFill>
        <p:spPr bwMode="auto">
          <a:xfrm>
            <a:off x="177553" y="108369"/>
            <a:ext cx="1353748" cy="1162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133165" y="1361283"/>
            <a:ext cx="8859914" cy="0"/>
          </a:xfrm>
          <a:prstGeom prst="line">
            <a:avLst/>
          </a:prstGeom>
          <a:ln w="53975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16928-3C71-4436-BDBD-3CE3338BCFE3}" type="slidenum">
              <a:rPr lang="en-US" smtClean="0">
                <a:solidFill>
                  <a:srgbClr val="1F497D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741" y="1752583"/>
            <a:ext cx="84959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Keep it simple</a:t>
            </a:r>
          </a:p>
          <a:p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Organize the justification</a:t>
            </a:r>
          </a:p>
          <a:p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Provide relevant budget exhibits</a:t>
            </a:r>
          </a:p>
          <a:p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Provide compelling narrative</a:t>
            </a:r>
          </a:p>
        </p:txBody>
      </p:sp>
    </p:spTree>
    <p:extLst>
      <p:ext uri="{BB962C8B-B14F-4D97-AF65-F5344CB8AC3E}">
        <p14:creationId xmlns:p14="http://schemas.microsoft.com/office/powerpoint/2010/main" val="300706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48732" y="1361283"/>
            <a:ext cx="8229600" cy="2829719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endParaRPr lang="en-US" b="1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219199" y="464404"/>
            <a:ext cx="7773879" cy="715962"/>
          </a:xfrm>
        </p:spPr>
        <p:txBody>
          <a:bodyPr/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Telling your Story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9" name="Picture 13" descr="DHS_GrayTypeLogo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468"/>
          <a:stretch/>
        </p:blipFill>
        <p:spPr bwMode="auto">
          <a:xfrm>
            <a:off x="177553" y="108369"/>
            <a:ext cx="1353748" cy="1162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133165" y="1361283"/>
            <a:ext cx="8859914" cy="0"/>
          </a:xfrm>
          <a:prstGeom prst="line">
            <a:avLst/>
          </a:prstGeom>
          <a:ln w="53975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16928-3C71-4436-BDBD-3CE3338BCFE3}" type="slidenum">
              <a:rPr lang="en-US" smtClean="0">
                <a:solidFill>
                  <a:srgbClr val="1F497D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741" y="1752583"/>
            <a:ext cx="8495929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Organize the justification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Purpose and Function – Operations, Acquisitions, Federal Assistance, Research &amp; Development, Fees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type of request – Continuing current operations, Component Decisions/New Initiatives</a:t>
            </a:r>
          </a:p>
        </p:txBody>
      </p:sp>
    </p:spTree>
    <p:extLst>
      <p:ext uri="{BB962C8B-B14F-4D97-AF65-F5344CB8AC3E}">
        <p14:creationId xmlns:p14="http://schemas.microsoft.com/office/powerpoint/2010/main" val="361220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48732" y="1361283"/>
            <a:ext cx="8229600" cy="2829719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endParaRPr lang="en-US" b="1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219199" y="464404"/>
            <a:ext cx="7773879" cy="715962"/>
          </a:xfrm>
        </p:spPr>
        <p:txBody>
          <a:bodyPr/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Telling your Story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9" name="Picture 13" descr="DHS_GrayTypeLogo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468"/>
          <a:stretch/>
        </p:blipFill>
        <p:spPr bwMode="auto">
          <a:xfrm>
            <a:off x="177553" y="108369"/>
            <a:ext cx="1353748" cy="1162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133165" y="1361283"/>
            <a:ext cx="8859914" cy="0"/>
          </a:xfrm>
          <a:prstGeom prst="line">
            <a:avLst/>
          </a:prstGeom>
          <a:ln w="53975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16928-3C71-4436-BDBD-3CE3338BCFE3}" type="slidenum">
              <a:rPr lang="en-US" smtClean="0">
                <a:solidFill>
                  <a:srgbClr val="1F497D"/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741" y="1752583"/>
            <a:ext cx="8495929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Provide relevant budget exhibits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Topline funding exhibits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has changed?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Execution exhibits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you buying? – Object class is the federal standard</a:t>
            </a:r>
          </a:p>
        </p:txBody>
      </p:sp>
    </p:spTree>
    <p:extLst>
      <p:ext uri="{BB962C8B-B14F-4D97-AF65-F5344CB8AC3E}">
        <p14:creationId xmlns:p14="http://schemas.microsoft.com/office/powerpoint/2010/main" val="300810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C68D4CD2D9CAD4F896C9CB1FD6EC231" ma:contentTypeVersion="28" ma:contentTypeDescription="Create a new document." ma:contentTypeScope="" ma:versionID="4f298f81bf3e9e10b05a5fda777aca88">
  <xsd:schema xmlns:xsd="http://www.w3.org/2001/XMLSchema" xmlns:xs="http://www.w3.org/2001/XMLSchema" xmlns:p="http://schemas.microsoft.com/office/2006/metadata/properties" xmlns:ns2="d3463473-5a7f-4b40-b092-16a625c62e26" targetNamespace="http://schemas.microsoft.com/office/2006/metadata/properties" ma:root="true" ma:fieldsID="7d0696ab950835ce52fdaf42a04141a2" ns2:_="">
    <xsd:import namespace="d3463473-5a7f-4b40-b092-16a625c62e2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463473-5a7f-4b40-b092-16a625c62e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E55EB97-4070-4B84-93F7-54CD14834E12}"/>
</file>

<file path=customXml/itemProps2.xml><?xml version="1.0" encoding="utf-8"?>
<ds:datastoreItem xmlns:ds="http://schemas.openxmlformats.org/officeDocument/2006/customXml" ds:itemID="{53639DBD-992B-45A4-8AFC-60E4BA0D5C4C}"/>
</file>

<file path=customXml/itemProps3.xml><?xml version="1.0" encoding="utf-8"?>
<ds:datastoreItem xmlns:ds="http://schemas.openxmlformats.org/officeDocument/2006/customXml" ds:itemID="{A4978FB9-A90B-49B2-87D7-E5B904815EA5}"/>
</file>

<file path=customXml/itemProps4.xml><?xml version="1.0" encoding="utf-8"?>
<ds:datastoreItem xmlns:ds="http://schemas.openxmlformats.org/officeDocument/2006/customXml" ds:itemID="{53639DBD-992B-45A4-8AFC-60E4BA0D5C4C}">
  <ds:schemaRefs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dcmitype/"/>
    <ds:schemaRef ds:uri="c0a539e5-cd07-4dc1-ab3b-82065fc22058"/>
    <ds:schemaRef ds:uri="http://www.w3.org/XML/1998/namespace"/>
  </ds:schemaRefs>
</ds:datastoreItem>
</file>

<file path=customXml/itemProps5.xml><?xml version="1.0" encoding="utf-8"?>
<ds:datastoreItem xmlns:ds="http://schemas.openxmlformats.org/officeDocument/2006/customXml" ds:itemID="{3AF7A26A-76C8-49CB-B481-3CC8543B74A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10112</TotalTime>
  <Words>620</Words>
  <Application>Microsoft Office PowerPoint</Application>
  <PresentationFormat>On-screen Show (4:3)</PresentationFormat>
  <Paragraphs>139</Paragraphs>
  <Slides>19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Joanna MT</vt:lpstr>
      <vt:lpstr>Times New Roman</vt:lpstr>
      <vt:lpstr>Wingdings</vt:lpstr>
      <vt:lpstr>2_Office Theme</vt:lpstr>
      <vt:lpstr>Office of the Chief Financial Officer</vt:lpstr>
      <vt:lpstr>Where are we going for lunch?</vt:lpstr>
      <vt:lpstr>Goal of the Budget Justification</vt:lpstr>
      <vt:lpstr>Stakeholders – Who are you communicating to?</vt:lpstr>
      <vt:lpstr>Guidance</vt:lpstr>
      <vt:lpstr>What’s the Story? </vt:lpstr>
      <vt:lpstr>Telling your Story</vt:lpstr>
      <vt:lpstr>Telling your Story</vt:lpstr>
      <vt:lpstr>Telling your Story</vt:lpstr>
      <vt:lpstr>Telling your Story</vt:lpstr>
      <vt:lpstr>Telling your Story</vt:lpstr>
      <vt:lpstr>Telling your Story</vt:lpstr>
      <vt:lpstr>Telling your Story</vt:lpstr>
      <vt:lpstr>Telling your Story? </vt:lpstr>
      <vt:lpstr>Telling your Story? </vt:lpstr>
      <vt:lpstr>Feedback - Was it Defendable?</vt:lpstr>
      <vt:lpstr>Recent Feedback</vt:lpstr>
      <vt:lpstr>Recent Feedback</vt:lpstr>
      <vt:lpstr>PowerPoint Presentation</vt:lpstr>
    </vt:vector>
  </TitlesOfParts>
  <Company>Department of Homeland Security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Jackson, Valerie</dc:creator>
  <cp:lastModifiedBy>Takeshita, Keiko</cp:lastModifiedBy>
  <cp:revision>245</cp:revision>
  <cp:lastPrinted>2017-11-21T14:55:29Z</cp:lastPrinted>
  <dcterms:created xsi:type="dcterms:W3CDTF">2016-10-31T14:32:33Z</dcterms:created>
  <dcterms:modified xsi:type="dcterms:W3CDTF">2019-04-18T12:54:28Z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0x010100CC68D4CD2D9CAD4F896C9CB1FD6EC231</vt:lpwstr>
  </property>
</Properties>
</file>