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2P Rotational Display Slide" id="{AAD2C6D5-D7E7-5346-823C-619EF6E6C42C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DB3CBF-E515-46BF-8737-C5D2AC52085E}" name="Allison Weinstock" initials="AW" userId="S::allison.weinstock@dcgcommunications.com::30d2251c-e35a-40f3-ac49-82b1a3254b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B3C83-61EA-440F-815C-1C5B7CF9D6B0}" v="1" dt="2025-01-10T20:16:4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4"/>
    <p:restoredTop sz="94718"/>
  </p:normalViewPr>
  <p:slideViewPr>
    <p:cSldViewPr snapToGrid="0">
      <p:cViewPr varScale="1">
        <p:scale>
          <a:sx n="61" d="100"/>
          <a:sy n="61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5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D, CANDEN (CTR)" userId="S::canden.byrd@associates.hq.dhs.gov::a8a72c60-a2ac-4d87-8363-da1e4ce3c292" providerId="AD" clId="Web-{778CF0DA-7555-DD94-2A1D-B176FD1C14FE}"/>
    <pc:docChg chg="mod">
      <pc:chgData name="BYRD, CANDEN (CTR)" userId="S::canden.byrd@associates.hq.dhs.gov::a8a72c60-a2ac-4d87-8363-da1e4ce3c292" providerId="AD" clId="Web-{778CF0DA-7555-DD94-2A1D-B176FD1C14FE}" dt="2025-01-10T20:31:39.261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425641-59A5-35E8-4383-DD72653ED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025B13-8C8E-9F76-B2E6-0347F0540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A28A-59DD-E541-A357-F7897A3AD3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1C3A7-929D-1F1B-8F24-C24A1CCD2D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8D25F-740D-4574-8488-8DEDC36DC5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D50-46C9-7A4F-BCF7-8B39EC33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5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B96B-7263-B341-90FD-05C2852EF43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A67B-BABA-E041-A924-23DB7794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0A67B-BABA-E041-A924-23DB77946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0397E9-0A14-04F2-9105-7AA04A1AD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1" y="1967683"/>
            <a:ext cx="103784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26F61BD-9C08-17E2-C842-E0347A9EF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0" y="4607996"/>
            <a:ext cx="103784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D40F8-85CC-0285-D84B-91CBA69025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1465" y="216156"/>
            <a:ext cx="4239380" cy="4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Text Onl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368E-CB71-0197-D171-6444F5F2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842" cy="1325563"/>
          </a:xfrm>
        </p:spPr>
        <p:txBody>
          <a:bodyPr>
            <a:normAutofit/>
          </a:bodyPr>
          <a:lstStyle>
            <a:lvl1pPr>
              <a:defRPr sz="4000"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E965207-2B78-956A-3B6E-0EA4AC4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789364"/>
            <a:ext cx="10515604" cy="5334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8BC2CF-C5BE-1054-8B4D-93C8AD418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20983"/>
            <a:ext cx="10515600" cy="3505455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6BAB3-0B79-7CBA-F73C-221E3D4C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685" y="6356350"/>
            <a:ext cx="2743200" cy="365125"/>
          </a:xfrm>
        </p:spPr>
        <p:txBody>
          <a:bodyPr/>
          <a:lstStyle/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9C668-0CD9-4E9B-D272-A8E4B14A3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77107" y="222034"/>
            <a:ext cx="1153386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C60BE3-5527-7CE7-4161-FAEDF6E49D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049463"/>
            <a:ext cx="5641904" cy="3811587"/>
          </a:xfrm>
        </p:spPr>
        <p:txBody>
          <a:bodyPr/>
          <a:lstStyle>
            <a:lvl1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DF0DF-3A6A-BEEA-3E50-19188604F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240" y="2049463"/>
            <a:ext cx="4905604" cy="3811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A96BEA-0977-E0AF-A9E0-1D0BB06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685" y="6356350"/>
            <a:ext cx="2743200" cy="365125"/>
          </a:xfrm>
        </p:spPr>
        <p:txBody>
          <a:bodyPr/>
          <a:lstStyle/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D649C-672B-FF0A-E41B-B205697399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77107" y="222034"/>
            <a:ext cx="1153386" cy="6383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E0F7C43-FDEF-71C0-BEDC-167B13FF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842" cy="1325563"/>
          </a:xfrm>
        </p:spPr>
        <p:txBody>
          <a:bodyPr>
            <a:normAutofit/>
          </a:bodyPr>
          <a:lstStyle>
            <a:lvl1pPr>
              <a:defRPr sz="4000"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62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00B-576D-233F-889A-87F412E9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3451" cy="1325563"/>
          </a:xfrm>
        </p:spPr>
        <p:txBody>
          <a:bodyPr>
            <a:normAutofit/>
          </a:bodyPr>
          <a:lstStyle>
            <a:lvl1pPr>
              <a:defRPr sz="4000" b="1" i="0">
                <a:latin typeface="Merriweather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41BD842-83F1-ADE2-A953-0D7A40887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789364"/>
            <a:ext cx="5181599" cy="5334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F87174-3631-A600-5612-9DEB2015F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20983"/>
            <a:ext cx="5181597" cy="350545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0F10B8-37C2-4C9C-A4EB-1CC0168994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1789364"/>
            <a:ext cx="5181598" cy="5334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A681F8E-3BD7-E3DE-3E5A-9ABAB6BC8D8C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62040" y="2420983"/>
            <a:ext cx="5181597" cy="350545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331C24-708B-B7F4-3036-A213E4E8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685" y="6356350"/>
            <a:ext cx="2743200" cy="365125"/>
          </a:xfrm>
        </p:spPr>
        <p:txBody>
          <a:bodyPr/>
          <a:lstStyle/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7DE9C-E7E1-2A36-5EEE-0C5F4AA64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77107" y="222034"/>
            <a:ext cx="1153386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00B-576D-233F-889A-87F412E9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19789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3"/>
                </a:solidFill>
                <a:latin typeface="Merriweather" panose="00000500000000000000" pitchFamily="2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28B96A2-106A-1470-45A1-C2747CC0E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789363"/>
            <a:ext cx="3326027" cy="74190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AE55-0712-EF74-562D-D5142C5C3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4329"/>
            <a:ext cx="3326027" cy="338661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574390-2B02-C3F7-BC03-E4D6C66B23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986" y="1796555"/>
            <a:ext cx="3326027" cy="74190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02DE91-9007-9EF8-4364-83B6567A93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455160" y="2644329"/>
            <a:ext cx="3326027" cy="338661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509510-90AB-A8BC-609C-91BAE60EF0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2280" y="1789363"/>
            <a:ext cx="3326027" cy="74190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3E5426-E0AB-DB1C-6105-E91FDC90560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082280" y="2644329"/>
            <a:ext cx="3326027" cy="3386617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4B2B21-D502-C42A-E490-BF4E1C84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685" y="6356350"/>
            <a:ext cx="2743200" cy="365125"/>
          </a:xfrm>
        </p:spPr>
        <p:txBody>
          <a:bodyPr/>
          <a:lstStyle/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F66C5-0C68-ABCC-57FE-134FE01218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77107" y="222034"/>
            <a:ext cx="1153386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2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00B-576D-233F-889A-87F412E9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6538" cy="1325563"/>
          </a:xfrm>
        </p:spPr>
        <p:txBody>
          <a:bodyPr>
            <a:normAutofit/>
          </a:bodyPr>
          <a:lstStyle>
            <a:lvl1pPr>
              <a:defRPr sz="4000" b="1" i="0">
                <a:latin typeface="Merriweather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C64FA6-3C30-72C5-8C69-55229AFA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685" y="6356350"/>
            <a:ext cx="2743200" cy="365125"/>
          </a:xfrm>
        </p:spPr>
        <p:txBody>
          <a:bodyPr/>
          <a:lstStyle/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C1E8C-CAFE-6D4F-9957-60AD4108C8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77107" y="222034"/>
            <a:ext cx="1153386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ifferent shapes&#10;&#10;Description automatically generated">
            <a:extLst>
              <a:ext uri="{FF2B5EF4-FFF2-40B4-BE49-F238E27FC236}">
                <a16:creationId xmlns:a16="http://schemas.microsoft.com/office/drawing/2014/main" id="{883FB875-9136-8F60-3466-37618488D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4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E00B-576D-233F-889A-87F412E9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6538" cy="1325563"/>
          </a:xfrm>
        </p:spPr>
        <p:txBody>
          <a:bodyPr>
            <a:normAutofit/>
          </a:bodyPr>
          <a:lstStyle>
            <a:lvl1pPr>
              <a:defRPr sz="4000" b="1" i="0">
                <a:latin typeface="Merriweather" panose="000005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7AD077-F92E-4BA8-3A9A-677100340EBD}"/>
              </a:ext>
            </a:extLst>
          </p:cNvPr>
          <p:cNvSpPr/>
          <p:nvPr userDrawn="1"/>
        </p:nvSpPr>
        <p:spPr>
          <a:xfrm>
            <a:off x="790903" y="2043953"/>
            <a:ext cx="2582918" cy="41478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52A9F9-11F0-4792-978E-9505593F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903" y="2380417"/>
            <a:ext cx="2582916" cy="313060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D1433EC-B39B-14B7-614B-B30A0EB49CAE}"/>
              </a:ext>
            </a:extLst>
          </p:cNvPr>
          <p:cNvSpPr/>
          <p:nvPr userDrawn="1"/>
        </p:nvSpPr>
        <p:spPr>
          <a:xfrm>
            <a:off x="8925910" y="2043953"/>
            <a:ext cx="2582918" cy="41478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E8D5E5A-74C3-5309-E888-CB37E0409749}"/>
              </a:ext>
            </a:extLst>
          </p:cNvPr>
          <p:cNvSpPr/>
          <p:nvPr userDrawn="1"/>
        </p:nvSpPr>
        <p:spPr>
          <a:xfrm>
            <a:off x="6214241" y="2043953"/>
            <a:ext cx="2582918" cy="41478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B89119E-D080-0103-E932-A7BCD6B8DC02}"/>
              </a:ext>
            </a:extLst>
          </p:cNvPr>
          <p:cNvSpPr/>
          <p:nvPr userDrawn="1"/>
        </p:nvSpPr>
        <p:spPr>
          <a:xfrm>
            <a:off x="3502572" y="2043953"/>
            <a:ext cx="2582918" cy="414784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C42ABAD-8F76-6EFC-9AED-0D6DE121BEE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08223" y="2380417"/>
            <a:ext cx="2582916" cy="313060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B948B72-F945-5206-A8B2-2DAA0E4ACF7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5544" y="2380417"/>
            <a:ext cx="2582916" cy="313060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F597003-FD46-17FB-3B55-EEA2AE2FBA9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25611" y="2380417"/>
            <a:ext cx="2582916" cy="313060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</p:txBody>
      </p:sp>
      <p:pic>
        <p:nvPicPr>
          <p:cNvPr id="13" name="Picture 12" descr="A yellow arrow on a black background&#10;&#10;Description automatically generated">
            <a:extLst>
              <a:ext uri="{FF2B5EF4-FFF2-40B4-BE49-F238E27FC236}">
                <a16:creationId xmlns:a16="http://schemas.microsoft.com/office/drawing/2014/main" id="{7698275B-ED47-C153-9570-7F79230F4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914315" y="5653385"/>
            <a:ext cx="336092" cy="380482"/>
          </a:xfrm>
          <a:prstGeom prst="rect">
            <a:avLst/>
          </a:prstGeom>
        </p:spPr>
      </p:pic>
      <p:pic>
        <p:nvPicPr>
          <p:cNvPr id="27" name="Picture 26" descr="A yellow arrow on a black background&#10;&#10;Description automatically generated">
            <a:extLst>
              <a:ext uri="{FF2B5EF4-FFF2-40B4-BE49-F238E27FC236}">
                <a16:creationId xmlns:a16="http://schemas.microsoft.com/office/drawing/2014/main" id="{46F404A3-4B01-D4CF-7569-2E28D40D7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631636" y="5653385"/>
            <a:ext cx="336092" cy="380482"/>
          </a:xfrm>
          <a:prstGeom prst="rect">
            <a:avLst/>
          </a:prstGeom>
        </p:spPr>
      </p:pic>
      <p:pic>
        <p:nvPicPr>
          <p:cNvPr id="28" name="Picture 27" descr="A yellow arrow on a black background&#10;&#10;Description automatically generated">
            <a:extLst>
              <a:ext uri="{FF2B5EF4-FFF2-40B4-BE49-F238E27FC236}">
                <a16:creationId xmlns:a16="http://schemas.microsoft.com/office/drawing/2014/main" id="{6EFA85DB-C6E2-7C9D-DDE7-4CF8D3921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7331704" y="5653385"/>
            <a:ext cx="336092" cy="380482"/>
          </a:xfrm>
          <a:prstGeom prst="rect">
            <a:avLst/>
          </a:prstGeom>
        </p:spPr>
      </p:pic>
      <p:pic>
        <p:nvPicPr>
          <p:cNvPr id="29" name="Picture 28" descr="A yellow arrow on a black background&#10;&#10;Description automatically generated">
            <a:extLst>
              <a:ext uri="{FF2B5EF4-FFF2-40B4-BE49-F238E27FC236}">
                <a16:creationId xmlns:a16="http://schemas.microsoft.com/office/drawing/2014/main" id="{6D43737A-B7B4-0B64-0520-6BC91EB2B0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049025" y="5653385"/>
            <a:ext cx="336092" cy="38048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DB67922-8FFC-A425-577C-024ED67A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685" y="6356350"/>
            <a:ext cx="2743200" cy="365125"/>
          </a:xfrm>
        </p:spPr>
        <p:txBody>
          <a:bodyPr/>
          <a:lstStyle/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F7625-5C20-EEB6-477C-9320C65584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77107" y="222034"/>
            <a:ext cx="1153386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94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- 3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99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C56C59-462A-275C-5B3F-9D1DCBF7B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780" y="1967683"/>
            <a:ext cx="103784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D2B6F6-F450-2B51-56AA-58F3E0C75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779" y="4607996"/>
            <a:ext cx="103784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1F9AC-A917-41B9-808A-735A8B260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4603" y="216156"/>
            <a:ext cx="2996241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24CA49-D9BE-1988-03EB-3A14772AC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1" y="1967683"/>
            <a:ext cx="103784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4948F0-35AA-7D60-BFC3-9E83D28FB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0" y="4607996"/>
            <a:ext cx="103784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FF98-06FB-6881-BA18-533CE6A4F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4603" y="216156"/>
            <a:ext cx="2996241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FC08-815F-8808-2946-AFF5668D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950266"/>
            <a:ext cx="10270524" cy="2387600"/>
          </a:xfrm>
        </p:spPr>
        <p:txBody>
          <a:bodyPr anchor="b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21D80-08E7-71AD-9729-A3B8277C7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90579"/>
            <a:ext cx="102705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1D67B3-8912-BEF6-2FD4-8881353BA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417016"/>
            <a:ext cx="138427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71AE06-E98D-CD9D-7250-D4DC2A8EC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1" y="1967683"/>
            <a:ext cx="10378439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538E9491-A26D-4CE2-8912-E06FC7880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8399" y="222034"/>
            <a:ext cx="1150801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1F2D9F-4A61-DD1C-141B-D605456F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1" y="1967683"/>
            <a:ext cx="10378439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99790215-04F1-4EAC-2377-07ED2E345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8399" y="222034"/>
            <a:ext cx="1150801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919574-B789-53DD-BB49-5D3700A8B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1" y="1967683"/>
            <a:ext cx="10378439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CFE7EF7E-0897-3F52-9393-F7A8059AE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8399" y="222034"/>
            <a:ext cx="1150801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5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B5902E-8C3B-B02E-C6A2-152C11C3E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110904"/>
            <a:ext cx="8194589" cy="2387600"/>
          </a:xfrm>
        </p:spPr>
        <p:txBody>
          <a:bodyPr anchor="ctr"/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327A5-340D-CEE9-4838-A0622A402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8355" y="394562"/>
            <a:ext cx="1153386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- Text On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BD0885C-C484-6055-1E7B-CCC2A4E8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2267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4B7244A-40D0-6EEA-44DC-70E6CF426F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789364"/>
            <a:ext cx="10515604" cy="5334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1BD15B-8A13-4A2F-0E51-B2F72F188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20983"/>
            <a:ext cx="10515600" cy="3505455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6BAB3-0B79-7CBA-F73C-221E3D4C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685" y="6356350"/>
            <a:ext cx="2743200" cy="365125"/>
          </a:xfrm>
        </p:spPr>
        <p:txBody>
          <a:bodyPr/>
          <a:lstStyle/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9FCFF-F5BE-BE68-D0B7-652F6330F942}"/>
              </a:ext>
            </a:extLst>
          </p:cNvPr>
          <p:cNvSpPr/>
          <p:nvPr userDrawn="1"/>
        </p:nvSpPr>
        <p:spPr>
          <a:xfrm>
            <a:off x="-1" y="6655454"/>
            <a:ext cx="12192001" cy="84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B786A-13C0-E63A-E554-19FBAF5D7B17}"/>
              </a:ext>
            </a:extLst>
          </p:cNvPr>
          <p:cNvSpPr/>
          <p:nvPr userDrawn="1"/>
        </p:nvSpPr>
        <p:spPr>
          <a:xfrm>
            <a:off x="-1" y="6721475"/>
            <a:ext cx="12192001" cy="136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5808D-D5FA-51E4-B6B6-307A8C4CD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78399" y="222034"/>
            <a:ext cx="1150801" cy="638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6B37B-B9DB-D92F-FEE6-BEB52E5E0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31695" y="365125"/>
            <a:ext cx="1153386" cy="6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5D6B7-302D-27CA-312E-A4D89198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5C38E-45F5-D78D-D2C4-F5FF58823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311E-1577-76DA-4156-6A1E2ACF3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4722F4-C32F-394C-B2A0-2F05111E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63" r:id="rId5"/>
    <p:sldLayoutId id="2147483665" r:id="rId6"/>
    <p:sldLayoutId id="2147483666" r:id="rId7"/>
    <p:sldLayoutId id="2147483664" r:id="rId8"/>
    <p:sldLayoutId id="2147483672" r:id="rId9"/>
    <p:sldLayoutId id="2147483650" r:id="rId10"/>
    <p:sldLayoutId id="2147483657" r:id="rId11"/>
    <p:sldLayoutId id="2147483652" r:id="rId12"/>
    <p:sldLayoutId id="2147483667" r:id="rId13"/>
    <p:sldLayoutId id="2147483668" r:id="rId14"/>
    <p:sldLayoutId id="2147483655" r:id="rId15"/>
    <p:sldLayoutId id="2147483669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Merriweather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ACAD47D-EB1D-88E6-58A9-6C5222B7A3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1919" y="450066"/>
            <a:ext cx="66575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chemeClr val="tx2"/>
                </a:solidFill>
                <a:latin typeface="+mj-lt"/>
                <a:ea typeface="Source Sans Pro" panose="020B0503030403020204" pitchFamily="34" charset="0"/>
              </a:rPr>
              <a:t>Targeted violence and terrorism are preventable.</a:t>
            </a:r>
          </a:p>
          <a:p>
            <a:endParaRPr lang="en-US" sz="3000" dirty="0">
              <a:latin typeface="+mj-lt"/>
              <a:ea typeface="Source Sans Pro" panose="020B0503030403020204" pitchFamily="34" charset="0"/>
            </a:endParaRPr>
          </a:p>
          <a:p>
            <a:r>
              <a:rPr lang="en-US" sz="3200" dirty="0">
                <a:latin typeface="+mj-lt"/>
                <a:ea typeface="Source Sans Pro" panose="020B0503030403020204" pitchFamily="34" charset="0"/>
              </a:rPr>
              <a:t>Everyone has a role to play. From classrooms to communities, our students </a:t>
            </a:r>
            <a:r>
              <a:rPr lang="en-US" sz="3200" b="1" i="1" dirty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</a:rPr>
              <a:t>lead the charge</a:t>
            </a:r>
            <a:r>
              <a:rPr lang="en-US" sz="3200" dirty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</a:rPr>
              <a:t> </a:t>
            </a:r>
            <a:r>
              <a:rPr lang="en-US" sz="3200" dirty="0">
                <a:latin typeface="+mj-lt"/>
                <a:ea typeface="Source Sans Pro" panose="020B0503030403020204" pitchFamily="34" charset="0"/>
              </a:rPr>
              <a:t>with </a:t>
            </a:r>
            <a:r>
              <a:rPr lang="en-US" sz="3200" b="1" dirty="0">
                <a:latin typeface="+mj-lt"/>
                <a:ea typeface="Source Sans Pro" panose="020B0503030403020204" pitchFamily="34" charset="0"/>
              </a:rPr>
              <a:t>Invent2Prevent</a:t>
            </a:r>
            <a:r>
              <a:rPr lang="en-US" sz="3200" dirty="0">
                <a:latin typeface="+mj-lt"/>
                <a:ea typeface="Source Sans Pro" panose="020B0503030403020204" pitchFamily="34" charset="0"/>
              </a:rPr>
              <a:t>.</a:t>
            </a:r>
            <a:endParaRPr lang="en-US" sz="2400" b="1" dirty="0">
              <a:latin typeface="+mj-lt"/>
              <a:ea typeface="Source Sans Pro" panose="020B050303040302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B23AD55D-44E7-CE1D-D734-11A3A820F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6265" y="371116"/>
            <a:ext cx="4446018" cy="6125217"/>
          </a:xfrm>
          <a:prstGeom prst="roundRect">
            <a:avLst>
              <a:gd name="adj" fmla="val 22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0F66E0-F075-6419-8ECB-D33FE15E8C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250112" y="695417"/>
            <a:ext cx="4759007" cy="6171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+mj-lt"/>
              </a:rPr>
              <a:t>LEARN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777EA-A6A0-BFCF-0B49-1AC4D2A88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83026" y="1343324"/>
            <a:ext cx="492492" cy="557539"/>
          </a:xfrm>
          <a:prstGeom prst="rect">
            <a:avLst/>
          </a:prstGeom>
        </p:spPr>
      </p:pic>
      <p:pic>
        <p:nvPicPr>
          <p:cNvPr id="9" name="Picture 8" descr="QR code that links to the Invent2Prevent website homepage.">
            <a:extLst>
              <a:ext uri="{FF2B5EF4-FFF2-40B4-BE49-F238E27FC236}">
                <a16:creationId xmlns:a16="http://schemas.microsoft.com/office/drawing/2014/main" id="{2651046E-8B5E-2207-DD02-3B2FA1E3CC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3209" y="2220071"/>
            <a:ext cx="3512125" cy="3512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0328D6-D84F-0BBA-7BD6-8A81A333BC8A}"/>
              </a:ext>
            </a:extLst>
          </p:cNvPr>
          <p:cNvSpPr txBox="1"/>
          <p:nvPr/>
        </p:nvSpPr>
        <p:spPr>
          <a:xfrm>
            <a:off x="8196828" y="5844397"/>
            <a:ext cx="286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+mj-lt"/>
                <a:ea typeface="Source Sans Pro" panose="020B0503030403020204" pitchFamily="34" charset="0"/>
              </a:rPr>
              <a:t>DHS.gov/Invent2Prevent</a:t>
            </a:r>
          </a:p>
        </p:txBody>
      </p:sp>
      <p:pic>
        <p:nvPicPr>
          <p:cNvPr id="20" name="Picture 19" descr="CP3 logo paired with the Invent to Prevent logo">
            <a:extLst>
              <a:ext uri="{FF2B5EF4-FFF2-40B4-BE49-F238E27FC236}">
                <a16:creationId xmlns:a16="http://schemas.microsoft.com/office/drawing/2014/main" id="{D75224F8-61E1-F3B0-9D45-474959BBD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33" y="5952033"/>
            <a:ext cx="1966772" cy="4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3 New Branding 2024">
      <a:dk1>
        <a:srgbClr val="000000"/>
      </a:dk1>
      <a:lt1>
        <a:srgbClr val="FFFFFF"/>
      </a:lt1>
      <a:dk2>
        <a:srgbClr val="005188"/>
      </a:dk2>
      <a:lt2>
        <a:srgbClr val="FFFFFF"/>
      </a:lt2>
      <a:accent1>
        <a:srgbClr val="D24B61"/>
      </a:accent1>
      <a:accent2>
        <a:srgbClr val="5E9732"/>
      </a:accent2>
      <a:accent3>
        <a:srgbClr val="0078AE"/>
      </a:accent3>
      <a:accent4>
        <a:srgbClr val="FFC212"/>
      </a:accent4>
      <a:accent5>
        <a:srgbClr val="5E9732"/>
      </a:accent5>
      <a:accent6>
        <a:srgbClr val="0078AE"/>
      </a:accent6>
      <a:hlink>
        <a:srgbClr val="0078AE"/>
      </a:hlink>
      <a:folHlink>
        <a:srgbClr val="007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892815-36a1-4a01-b977-5857ac5d338f">
      <Terms xmlns="http://schemas.microsoft.com/office/infopath/2007/PartnerControls"/>
    </lcf76f155ced4ddcb4097134ff3c332f>
    <TaxCatchAll xmlns="5ac6d198-7c72-4a08-a4be-1942c93ac392" xsi:nil="true"/>
    <Owner xmlns="01892815-36a1-4a01-b977-5857ac5d338f" xsi:nil="true"/>
    <Audience xmlns="01892815-36a1-4a01-b977-5857ac5d338f" xsi:nil="true"/>
    <Cleared_x0020_for_x0020_External_x0020_Distribution xmlns="01892815-36a1-4a01-b977-5857ac5d338f">false</Cleared_x0020_for_x0020_External_x0020_Distribution>
    <Audience_x0020_Level xmlns="01892815-36a1-4a01-b977-5857ac5d338f" xsi:nil="true"/>
    <Relevant_x0020_State xmlns="01892815-36a1-4a01-b977-5857ac5d338f" xsi:nil="true"/>
    <Relevant_x0020_Sector xmlns="01892815-36a1-4a01-b977-5857ac5d338f" xsi:nil="true"/>
    <Notes xmlns="01892815-36a1-4a01-b977-5857ac5d338f" xsi:nil="true"/>
    <Hyperlink xmlns="01892815-36a1-4a01-b977-5857ac5d338f">
      <Url xsi:nil="true"/>
      <Description xsi:nil="true"/>
    </Hyperlink>
    <Category xmlns="01892815-36a1-4a01-b977-5857ac5d338f" xsi:nil="true"/>
    <Automate xmlns="01892815-36a1-4a01-b977-5857ac5d338f" xsi:nil="true"/>
    <Language xmlns="01892815-36a1-4a01-b977-5857ac5d338f">
      <Value>English</Value>
    </Language>
    <Related_x0020_to_x0020_State_x0020_Strategy xmlns="01892815-36a1-4a01-b977-5857ac5d338f">false</Related_x0020_to_x0020_State_x0020_Strategy>
    <Product_x0020_Type xmlns="01892815-36a1-4a01-b977-5857ac5d338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9B40249D0C54D8B59AA945A3510AE" ma:contentTypeVersion="31" ma:contentTypeDescription="Create a new document." ma:contentTypeScope="" ma:versionID="2ba96041e468142e75993637e26fe8f2">
  <xsd:schema xmlns:xsd="http://www.w3.org/2001/XMLSchema" xmlns:xs="http://www.w3.org/2001/XMLSchema" xmlns:p="http://schemas.microsoft.com/office/2006/metadata/properties" xmlns:ns2="01892815-36a1-4a01-b977-5857ac5d338f" xmlns:ns3="5ac6d198-7c72-4a08-a4be-1942c93ac392" targetNamespace="http://schemas.microsoft.com/office/2006/metadata/properties" ma:root="true" ma:fieldsID="3888c55a1f371d31a948c9523dbf8f70" ns2:_="" ns3:_="">
    <xsd:import namespace="01892815-36a1-4a01-b977-5857ac5d338f"/>
    <xsd:import namespace="5ac6d198-7c72-4a08-a4be-1942c93ac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Owner" minOccurs="0"/>
                <xsd:element ref="ns2:Audience" minOccurs="0"/>
                <xsd:element ref="ns2:Category" minOccurs="0"/>
                <xsd:element ref="ns2:MediaLengthInSeconds" minOccurs="0"/>
                <xsd:element ref="ns2:Automate" minOccurs="0"/>
                <xsd:element ref="ns2:lcf76f155ced4ddcb4097134ff3c332f" minOccurs="0"/>
                <xsd:element ref="ns3:TaxCatchAll" minOccurs="0"/>
                <xsd:element ref="ns2:Hyperlink" minOccurs="0"/>
                <xsd:element ref="ns2:MediaServiceObjectDetectorVersions" minOccurs="0"/>
                <xsd:element ref="ns2:Notes" minOccurs="0"/>
                <xsd:element ref="ns2:Cleared_x0020_for_x0020_External_x0020_Distribution" minOccurs="0"/>
                <xsd:element ref="ns2:MediaServiceSearchProperties" minOccurs="0"/>
                <xsd:element ref="ns2:Audience_x0020_Level" minOccurs="0"/>
                <xsd:element ref="ns2:Product_x0020_Type" minOccurs="0"/>
                <xsd:element ref="ns2:Language" minOccurs="0"/>
                <xsd:element ref="ns2:Relevant_x0020_State" minOccurs="0"/>
                <xsd:element ref="ns2:Relevant_x0020_Sector" minOccurs="0"/>
                <xsd:element ref="ns2:Related_x0020_to_x0020_State_x0020_Strateg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92815-36a1-4a01-b977-5857ac5d3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Owner" ma:index="18" nillable="true" ma:displayName="Owner" ma:format="Dropdown" ma:internalName="Owner">
      <xsd:simpleType>
        <xsd:restriction base="dms:Choice">
          <xsd:enumeration value="Field Operations"/>
          <xsd:enumeration value="Strategic Engagement"/>
          <xsd:enumeration value="Policy &amp; Research"/>
          <xsd:enumeration value="Education &amp; Information Sharing"/>
          <xsd:enumeration value="Grants &amp; Innovation"/>
          <xsd:enumeration value="Front Office"/>
        </xsd:restriction>
      </xsd:simpleType>
    </xsd:element>
    <xsd:element name="Audience" ma:index="19" nillable="true" ma:displayName="Audience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ternal"/>
                    <xsd:enumeration value="Front Office"/>
                    <xsd:enumeration value="DHS Leadership"/>
                    <xsd:enumeration value="All CP3"/>
                  </xsd:restriction>
                </xsd:simpleType>
              </xsd:element>
            </xsd:sequence>
          </xsd:extension>
        </xsd:complexContent>
      </xsd:complexType>
    </xsd:element>
    <xsd:element name="Category" ma:index="20" nillable="true" ma:displayName="Category" ma:format="Dropdown" ma:internalName="Category">
      <xsd:simpleType>
        <xsd:restriction base="dms:Choice">
          <xsd:enumeration value="Briefing"/>
          <xsd:enumeration value="Slick Sheet"/>
          <xsd:enumeration value="External Product"/>
          <xsd:enumeration value="Administrative"/>
          <xsd:enumeration value="Onboarding"/>
          <xsd:enumeration value="Templates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Automate" ma:index="22" nillable="true" ma:displayName="Automate" ma:internalName="Automate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yperlink" ma:index="26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" ma:index="28" nillable="true" ma:displayName="Notes" ma:description="Additional file description" ma:format="Dropdown" ma:internalName="Notes">
      <xsd:simpleType>
        <xsd:restriction base="dms:Note">
          <xsd:maxLength value="255"/>
        </xsd:restriction>
      </xsd:simpleType>
    </xsd:element>
    <xsd:element name="Cleared_x0020_for_x0020_External_x0020_Distribution" ma:index="29" nillable="true" ma:displayName="Cleared for External Distribution" ma:default="0" ma:internalName="Cleared_x0020_for_x0020_External_x0020_Distribution">
      <xsd:simpleType>
        <xsd:restriction base="dms:Boolean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dience_x0020_Level" ma:index="31" nillable="true" ma:displayName="Audience Level" ma:internalName="Audience_x0020_Lev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ational"/>
                    <xsd:enumeration value="Executive"/>
                  </xsd:restriction>
                </xsd:simpleType>
              </xsd:element>
            </xsd:sequence>
          </xsd:extension>
        </xsd:complexContent>
      </xsd:complexType>
    </xsd:element>
    <xsd:element name="Product_x0020_Type" ma:index="32" nillable="true" ma:displayName="Product Type" ma:internalName="Product_x0020_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alking Points"/>
                        <xsd:enumeration value="Fact Sheets"/>
                        <xsd:enumeration value="Staff Bios"/>
                        <xsd:enumeration value="Notes"/>
                        <xsd:enumeration value="Reports"/>
                        <xsd:enumeration value="Surveys"/>
                        <xsd:enumeration value="Travel Documents"/>
                        <xsd:enumeration value="Training Documents"/>
                        <xsd:enumeration value="Emails"/>
                        <xsd:enumeration value="Video Narration"/>
                        <xsd:enumeration value="Briefings"/>
                        <xsd:enumeration value="Blog"/>
                        <xsd:enumeration value="Updates"/>
                        <xsd:enumeration value="Checklists"/>
                        <xsd:enumeration value="One Pager"/>
                        <xsd:enumeration value="Contact Sheets"/>
                        <xsd:enumeration value="Template"/>
                        <xsd:enumeration value="Agenda"/>
                        <xsd:enumeration value="Approval Forms"/>
                        <xsd:enumeration value="Maps"/>
                        <xsd:enumeration value="Flyer"/>
                        <xsd:enumeration value="PowerPoints"/>
                        <xsd:enumeration value="Proposals"/>
                        <xsd:enumeration value="Graphics"/>
                        <xsd:enumeration value="Slick Sheet"/>
                        <xsd:enumeration value="Prevention Resource"/>
                        <xsd:enumeration value="Editorial (Press)"/>
                        <xsd:enumeration value="Videos"/>
                        <xsd:enumeration value="Newslett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anguage" ma:index="33" nillable="true" ma:displayName="Language" ma:default="English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Spanish"/>
                    <xsd:enumeration value="Arabic"/>
                    <xsd:enumeration value="Cantonese"/>
                    <xsd:enumeration value="Farsi"/>
                    <xsd:enumeration value="Filipino"/>
                    <xsd:enumeration value="French"/>
                    <xsd:enumeration value="Haitian"/>
                    <xsd:enumeration value="Hindi"/>
                    <xsd:enumeration value="Korean"/>
                    <xsd:enumeration value="Mandarin"/>
                    <xsd:enumeration value="Pashto"/>
                    <xsd:enumeration value="Persian"/>
                    <xsd:enumeration value="Portuguese"/>
                    <xsd:enumeration value="Russian"/>
                    <xsd:enumeration value="Tagalog"/>
                    <xsd:enumeration value="Vietnamese"/>
                  </xsd:restriction>
                </xsd:simpleType>
              </xsd:element>
            </xsd:sequence>
          </xsd:extension>
        </xsd:complexContent>
      </xsd:complexType>
    </xsd:element>
    <xsd:element name="Relevant_x0020_State" ma:index="34" nillable="true" ma:displayName="Relevant State" ma:internalName="Relevant_x0020_Sta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bama"/>
                    <xsd:enumeration value="Alaska"/>
                    <xsd:enumeration value="Arizona"/>
                    <xsd:enumeration value="Arkansas"/>
                    <xsd:enumeration value="California"/>
                    <xsd:enumeration value="Colorado"/>
                    <xsd:enumeration value="Connecticut"/>
                    <xsd:enumeration value="Delaware"/>
                    <xsd:enumeration value="Florida"/>
                    <xsd:enumeration value="Georgia"/>
                    <xsd:enumeration value="Hawaii"/>
                    <xsd:enumeration value="Idaho"/>
                    <xsd:enumeration value="Illinois"/>
                    <xsd:enumeration value="Indiana"/>
                    <xsd:enumeration value="Iowa"/>
                    <xsd:enumeration value="Kansas"/>
                    <xsd:enumeration value="Kentucky"/>
                    <xsd:enumeration value="Louisiana"/>
                    <xsd:enumeration value="Maine"/>
                    <xsd:enumeration value="Maryland"/>
                    <xsd:enumeration value="Massachusetts"/>
                    <xsd:enumeration value="Michigan"/>
                    <xsd:enumeration value="Minnesota"/>
                    <xsd:enumeration value="Mississippi"/>
                    <xsd:enumeration value="Missouri"/>
                    <xsd:enumeration value="Montana"/>
                    <xsd:enumeration value="Nebraska"/>
                    <xsd:enumeration value="Nevada"/>
                    <xsd:enumeration value="New Hampshire"/>
                    <xsd:enumeration value="New Jersey"/>
                    <xsd:enumeration value="New Mexico"/>
                    <xsd:enumeration value="New York"/>
                    <xsd:enumeration value="North Carolina"/>
                    <xsd:enumeration value="North Dakota"/>
                    <xsd:enumeration value="Ohio"/>
                    <xsd:enumeration value="Oklahoma"/>
                    <xsd:enumeration value="Oregon"/>
                    <xsd:enumeration value="Pennsylvania"/>
                    <xsd:enumeration value="Rhode Island"/>
                    <xsd:enumeration value="South Carolina"/>
                    <xsd:enumeration value="South Dakota"/>
                    <xsd:enumeration value="Tennessee"/>
                    <xsd:enumeration value="Texas"/>
                    <xsd:enumeration value="Utah"/>
                    <xsd:enumeration value="Vermont"/>
                    <xsd:enumeration value="Virginia"/>
                    <xsd:enumeration value="Washington"/>
                    <xsd:enumeration value="West Virginia"/>
                    <xsd:enumeration value="Wisconsin"/>
                    <xsd:enumeration value="Wyoming"/>
                    <xsd:enumeration value="District of Columbia"/>
                    <xsd:enumeration value="American Samoa"/>
                    <xsd:enumeration value="Guam"/>
                    <xsd:enumeration value="Northern Mariana Islands"/>
                    <xsd:enumeration value="Puerto Rico"/>
                    <xsd:enumeration value="U.S. Virgin Islands"/>
                  </xsd:restriction>
                </xsd:simpleType>
              </xsd:element>
            </xsd:sequence>
          </xsd:extension>
        </xsd:complexContent>
      </xsd:complexType>
    </xsd:element>
    <xsd:element name="Relevant_x0020_Sector" ma:index="35" nillable="true" ma:displayName="Relevant Sector" ma:internalName="Relevant_x0020_Sect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ucation"/>
                    <xsd:enumeration value="Faith-Based Organizations"/>
                    <xsd:enumeration value="General Public"/>
                    <xsd:enumeration value="Grants"/>
                    <xsd:enumeration value="Federal Government &amp; Military"/>
                    <xsd:enumeration value="Health Care"/>
                    <xsd:enumeration value="Law Enforcement"/>
                    <xsd:enumeration value="Mental Health"/>
                    <xsd:enumeration value="Behavioral Health"/>
                    <xsd:enumeration value="Human Services"/>
                    <xsd:enumeration value="State Government"/>
                    <xsd:enumeration value="Local Government"/>
                    <xsd:enumeration value="Tribal Government"/>
                    <xsd:enumeration value="Territorial Government"/>
                  </xsd:restriction>
                </xsd:simpleType>
              </xsd:element>
            </xsd:sequence>
          </xsd:extension>
        </xsd:complexContent>
      </xsd:complexType>
    </xsd:element>
    <xsd:element name="Related_x0020_to_x0020_State_x0020_Strategy" ma:index="36" nillable="true" ma:displayName="Related to State Strategy" ma:default="0" ma:internalName="Related_x0020_to_x0020_State_x0020_Strateg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6d198-7c72-4a08-a4be-1942c93ac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43a37cb-5360-40de-a424-94f025b28143}" ma:internalName="TaxCatchAll" ma:showField="CatchAllData" ma:web="5ac6d198-7c72-4a08-a4be-1942c93ac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2247CE-0EE2-4539-AB9C-693EEA411DC7}">
  <ds:schemaRefs>
    <ds:schemaRef ds:uri="http://schemas.microsoft.com/office/2006/documentManagement/types"/>
    <ds:schemaRef ds:uri="http://schemas.microsoft.com/office/infopath/2007/PartnerControls"/>
    <ds:schemaRef ds:uri="5ac6d198-7c72-4a08-a4be-1942c93ac392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01892815-36a1-4a01-b977-5857ac5d338f"/>
  </ds:schemaRefs>
</ds:datastoreItem>
</file>

<file path=customXml/itemProps2.xml><?xml version="1.0" encoding="utf-8"?>
<ds:datastoreItem xmlns:ds="http://schemas.openxmlformats.org/officeDocument/2006/customXml" ds:itemID="{53F091E1-E25B-4D46-90DD-7299AE108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3518B7-14DA-4782-856C-7B7FD81A4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92815-36a1-4a01-b977-5857ac5d338f"/>
    <ds:schemaRef ds:uri="5ac6d198-7c72-4a08-a4be-1942c93ac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Merriweather</vt:lpstr>
      <vt:lpstr>Source Sans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Invent2Prevent Rotational Display Slide</dc:title>
  <dc:creator>Center for Prevention Programs and Partnerships</dc:creator>
  <cp:keywords>targeted violence, terrorism, domestic violence extremism, invent2prevent, cp3, i2p, center for prevention programs and partnerships</cp:keywords>
  <cp:lastModifiedBy>BYRD, CANDEN (CTR)</cp:lastModifiedBy>
  <cp:revision>12</cp:revision>
  <dcterms:created xsi:type="dcterms:W3CDTF">2024-11-06T18:16:59Z</dcterms:created>
  <dcterms:modified xsi:type="dcterms:W3CDTF">2025-01-13T17:28:35Z</dcterms:modified>
  <cp:category>targeted violence, terrorism prevention, center for prevention programs and partnerships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0x0101007689B40249D0C54D8B59AA945A3510AE</vt:lpwstr>
  </property>
  <property fmtid="{D5CDD505-2E9C-101B-9397-08002B2CF9AE}" pid="3" name="MediaServiceImageTags">
    <vt:lpwstr/>
  </property>
  <property fmtid="{D5CDD505-2E9C-101B-9397-08002B2CF9AE}" pid="4" name="MSIP_Label_a2eef23d-2e95-4428-9a3c-2526d95b164a_Enabled">
    <vt:lpwstr>true</vt:lpwstr>
  </property>
  <property fmtid="{D5CDD505-2E9C-101B-9397-08002B2CF9AE}" pid="5" name="MSIP_Label_a2eef23d-2e95-4428-9a3c-2526d95b164a_SetDate">
    <vt:lpwstr>2025-01-10T20:31:39Z</vt:lpwstr>
  </property>
  <property fmtid="{D5CDD505-2E9C-101B-9397-08002B2CF9AE}" pid="6" name="MSIP_Label_a2eef23d-2e95-4428-9a3c-2526d95b164a_Method">
    <vt:lpwstr>Standard</vt:lpwstr>
  </property>
  <property fmtid="{D5CDD505-2E9C-101B-9397-08002B2CF9AE}" pid="7" name="MSIP_Label_a2eef23d-2e95-4428-9a3c-2526d95b164a_Name">
    <vt:lpwstr>For Official Use Only (FOUO)</vt:lpwstr>
  </property>
  <property fmtid="{D5CDD505-2E9C-101B-9397-08002B2CF9AE}" pid="8" name="MSIP_Label_a2eef23d-2e95-4428-9a3c-2526d95b164a_SiteId">
    <vt:lpwstr>3ccde76c-946d-4a12-bb7a-fc9d0842354a</vt:lpwstr>
  </property>
  <property fmtid="{D5CDD505-2E9C-101B-9397-08002B2CF9AE}" pid="9" name="MSIP_Label_a2eef23d-2e95-4428-9a3c-2526d95b164a_ActionId">
    <vt:lpwstr>d801479c-ab00-47c1-8c57-69f7c80bfb6a</vt:lpwstr>
  </property>
  <property fmtid="{D5CDD505-2E9C-101B-9397-08002B2CF9AE}" pid="10" name="MSIP_Label_a2eef23d-2e95-4428-9a3c-2526d95b164a_ContentBits">
    <vt:lpwstr>0</vt:lpwstr>
  </property>
</Properties>
</file>