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41"/>
  </p:notesMasterIdLst>
  <p:sldIdLst>
    <p:sldId id="256" r:id="rId2"/>
    <p:sldId id="258" r:id="rId3"/>
    <p:sldId id="259" r:id="rId4"/>
    <p:sldId id="260" r:id="rId5"/>
    <p:sldId id="262" r:id="rId6"/>
    <p:sldId id="263" r:id="rId7"/>
    <p:sldId id="264" r:id="rId8"/>
    <p:sldId id="265" r:id="rId9"/>
    <p:sldId id="266" r:id="rId10"/>
    <p:sldId id="267" r:id="rId11"/>
    <p:sldId id="268" r:id="rId12"/>
    <p:sldId id="271" r:id="rId13"/>
    <p:sldId id="272" r:id="rId14"/>
    <p:sldId id="273" r:id="rId15"/>
    <p:sldId id="274" r:id="rId16"/>
    <p:sldId id="275" r:id="rId17"/>
    <p:sldId id="276" r:id="rId18"/>
    <p:sldId id="277" r:id="rId19"/>
    <p:sldId id="278" r:id="rId20"/>
    <p:sldId id="29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Lst>
  <p:sldSz cx="9144000" cy="6858000" type="screen4x3"/>
  <p:notesSz cx="7010400" cy="9296400"/>
  <p:embeddedFontLst>
    <p:embeddedFont>
      <p:font typeface="Calibri" panose="020F0502020204030204" pitchFamily="34" charset="0"/>
      <p:regular r:id="rId42"/>
      <p:bold r:id="rId43"/>
      <p:italic r:id="rId44"/>
      <p:boldItalic r:id="rId45"/>
    </p:embeddedFont>
    <p:embeddedFont>
      <p:font typeface="Quattrocento Sans"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0D2AE3-6FDB-45D7-AD71-FC6F2944F5A5}">
  <a:tblStyle styleId="{870D2AE3-6FDB-45D7-AD71-FC6F2944F5A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50" autoAdjust="0"/>
    <p:restoredTop sz="79632"/>
  </p:normalViewPr>
  <p:slideViewPr>
    <p:cSldViewPr snapToGrid="0">
      <p:cViewPr varScale="1">
        <p:scale>
          <a:sx n="100" d="100"/>
          <a:sy n="100" d="100"/>
        </p:scale>
        <p:origin x="103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0"/>
            <a:ext cx="3038475" cy="465138"/>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 name="Google Shape;76;p1: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7" name="Google Shape;77;p1: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bca3f1a58_0_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8bca3f1a58_0_7: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480"/>
              </a:spcBef>
              <a:spcAft>
                <a:spcPts val="0"/>
              </a:spcAft>
              <a:buNone/>
            </a:pPr>
            <a:r>
              <a:rPr lang="en-US" b="1" dirty="0">
                <a:solidFill>
                  <a:schemeClr val="accent2"/>
                </a:solidFill>
                <a:highlight>
                  <a:schemeClr val="lt1"/>
                </a:highlight>
              </a:rPr>
              <a:t>Agenda: </a:t>
            </a:r>
            <a:r>
              <a:rPr lang="en-US" dirty="0">
                <a:solidFill>
                  <a:schemeClr val="accent2"/>
                </a:solidFill>
                <a:highlight>
                  <a:schemeClr val="lt1"/>
                </a:highlight>
              </a:rPr>
              <a:t>Distribute a detailed agenda prior to your meeting*</a:t>
            </a:r>
          </a:p>
          <a:p>
            <a:pPr marL="0" lvl="0" indent="0" algn="l" rtl="0">
              <a:spcBef>
                <a:spcPts val="1000"/>
              </a:spcBef>
              <a:spcAft>
                <a:spcPts val="0"/>
              </a:spcAft>
              <a:buNone/>
            </a:pPr>
            <a:r>
              <a:rPr lang="en-US" b="1" dirty="0">
                <a:solidFill>
                  <a:schemeClr val="accent2"/>
                </a:solidFill>
                <a:highlight>
                  <a:schemeClr val="lt1"/>
                </a:highlight>
              </a:rPr>
              <a:t>Attendee List: </a:t>
            </a:r>
            <a:r>
              <a:rPr lang="en-US" dirty="0">
                <a:solidFill>
                  <a:schemeClr val="accent2"/>
                </a:solidFill>
                <a:highlight>
                  <a:schemeClr val="lt1"/>
                </a:highlight>
              </a:rPr>
              <a:t>Make available a list of confirmed attendees</a:t>
            </a:r>
          </a:p>
          <a:p>
            <a:pPr marL="0" lvl="0" indent="0" algn="l" rtl="0">
              <a:spcBef>
                <a:spcPts val="1000"/>
              </a:spcBef>
              <a:spcAft>
                <a:spcPts val="0"/>
              </a:spcAft>
              <a:buNone/>
            </a:pPr>
            <a:r>
              <a:rPr lang="en-US" b="1" dirty="0">
                <a:solidFill>
                  <a:schemeClr val="accent2"/>
                </a:solidFill>
                <a:highlight>
                  <a:schemeClr val="lt1"/>
                </a:highlight>
              </a:rPr>
              <a:t>Moderator: </a:t>
            </a:r>
            <a:r>
              <a:rPr lang="en-US" dirty="0">
                <a:solidFill>
                  <a:schemeClr val="accent2"/>
                </a:solidFill>
                <a:highlight>
                  <a:schemeClr val="lt1"/>
                </a:highlight>
              </a:rPr>
              <a:t>Assign one participant to serve as meeting moderator</a:t>
            </a:r>
          </a:p>
          <a:p>
            <a:pPr marL="0" lvl="0" indent="0" algn="l" rtl="0">
              <a:spcBef>
                <a:spcPts val="1000"/>
              </a:spcBef>
              <a:spcAft>
                <a:spcPts val="0"/>
              </a:spcAft>
              <a:buNone/>
            </a:pPr>
            <a:r>
              <a:rPr lang="en-US" b="1" dirty="0">
                <a:solidFill>
                  <a:schemeClr val="accent2"/>
                </a:solidFill>
                <a:highlight>
                  <a:schemeClr val="lt1"/>
                </a:highlight>
              </a:rPr>
              <a:t>Name Announcements: </a:t>
            </a:r>
            <a:r>
              <a:rPr lang="en-US" dirty="0">
                <a:solidFill>
                  <a:schemeClr val="accent2"/>
                </a:solidFill>
                <a:highlight>
                  <a:schemeClr val="lt1"/>
                </a:highlight>
              </a:rPr>
              <a:t>Remind participants to identify themselves before they begin to speak</a:t>
            </a:r>
          </a:p>
          <a:p>
            <a:pPr marL="0" lvl="0" indent="0" algn="l" rtl="0">
              <a:spcBef>
                <a:spcPts val="1000"/>
              </a:spcBef>
              <a:spcAft>
                <a:spcPts val="0"/>
              </a:spcAft>
              <a:buNone/>
            </a:pPr>
            <a:r>
              <a:rPr lang="en-US" b="1" dirty="0">
                <a:solidFill>
                  <a:schemeClr val="accent2"/>
                </a:solidFill>
                <a:highlight>
                  <a:schemeClr val="lt1"/>
                </a:highlight>
              </a:rPr>
              <a:t>Manage turn-taking: </a:t>
            </a:r>
            <a:r>
              <a:rPr lang="en-US" dirty="0">
                <a:solidFill>
                  <a:schemeClr val="accent2"/>
                </a:solidFill>
                <a:highlight>
                  <a:schemeClr val="lt1"/>
                </a:highlight>
              </a:rPr>
              <a:t>Establish a clear procedure (or utilize a digital tool) to manage turn taking</a:t>
            </a:r>
          </a:p>
          <a:p>
            <a:pPr marL="0" lvl="0" indent="0" algn="l" rtl="0">
              <a:spcBef>
                <a:spcPts val="1000"/>
              </a:spcBef>
              <a:spcAft>
                <a:spcPts val="0"/>
              </a:spcAft>
              <a:buNone/>
            </a:pPr>
            <a:r>
              <a:rPr lang="en-US" b="1" dirty="0">
                <a:solidFill>
                  <a:schemeClr val="accent2"/>
                </a:solidFill>
                <a:highlight>
                  <a:schemeClr val="lt1"/>
                </a:highlight>
              </a:rPr>
              <a:t>Document sharing: </a:t>
            </a:r>
            <a:r>
              <a:rPr lang="en-US" dirty="0">
                <a:solidFill>
                  <a:schemeClr val="accent2"/>
                </a:solidFill>
                <a:highlight>
                  <a:schemeClr val="lt1"/>
                </a:highlight>
              </a:rPr>
              <a:t>Distribute any relevant documents well in advance of the meeting*</a:t>
            </a:r>
          </a:p>
          <a:p>
            <a:pPr marL="0" lvl="0" indent="0" algn="l" rtl="0">
              <a:spcBef>
                <a:spcPts val="1000"/>
              </a:spcBef>
              <a:spcAft>
                <a:spcPts val="0"/>
              </a:spcAft>
              <a:buNone/>
            </a:pPr>
            <a:r>
              <a:rPr lang="en-US" sz="1200" i="1" dirty="0">
                <a:solidFill>
                  <a:schemeClr val="dk2"/>
                </a:solidFill>
                <a:highlight>
                  <a:schemeClr val="lt1"/>
                </a:highlight>
              </a:rPr>
              <a:t>*Any/all document distribution should consider accessibility of those documents </a:t>
            </a:r>
            <a:br>
              <a:rPr lang="en-US" sz="1200" i="1" dirty="0">
                <a:solidFill>
                  <a:schemeClr val="dk2"/>
                </a:solidFill>
                <a:highlight>
                  <a:schemeClr val="lt1"/>
                </a:highlight>
              </a:rPr>
            </a:br>
            <a:r>
              <a:rPr lang="en-US" sz="1200" i="1" dirty="0">
                <a:solidFill>
                  <a:schemeClr val="dk2"/>
                </a:solidFill>
                <a:highlight>
                  <a:schemeClr val="lt1"/>
                </a:highlight>
              </a:rPr>
              <a:t>(e.g. word format, PDF, plaintext, braille, videos to be captioned &amp; audio described)</a:t>
            </a:r>
          </a:p>
          <a:p>
            <a:pPr marL="0" lvl="0" indent="0" algn="l" rtl="0">
              <a:spcBef>
                <a:spcPts val="480"/>
              </a:spcBef>
              <a:spcAft>
                <a:spcPts val="0"/>
              </a:spcAft>
              <a:buNone/>
            </a:pPr>
            <a:r>
              <a:rPr lang="en-US" b="1" dirty="0">
                <a:solidFill>
                  <a:schemeClr val="accent2"/>
                </a:solidFill>
                <a:highlight>
                  <a:schemeClr val="lt1"/>
                </a:highlight>
              </a:rPr>
              <a:t>Communication style:</a:t>
            </a:r>
            <a:r>
              <a:rPr lang="en-US" dirty="0">
                <a:solidFill>
                  <a:schemeClr val="accent2"/>
                </a:solidFill>
                <a:highlight>
                  <a:schemeClr val="lt1"/>
                </a:highlight>
              </a:rPr>
              <a:t> Describe the content of the graphics, speak at a moderate rate and stay on topic for ease of communication </a:t>
            </a:r>
            <a:endParaRPr lang="en-US" b="1" dirty="0">
              <a:solidFill>
                <a:schemeClr val="accent2"/>
              </a:solidFill>
              <a:highlight>
                <a:schemeClr val="lt1"/>
              </a:highlight>
            </a:endParaRPr>
          </a:p>
          <a:p>
            <a:pPr marL="0" lvl="0" indent="0" algn="l" rtl="0">
              <a:spcBef>
                <a:spcPts val="1000"/>
              </a:spcBef>
              <a:spcAft>
                <a:spcPts val="0"/>
              </a:spcAft>
              <a:buNone/>
            </a:pPr>
            <a:r>
              <a:rPr lang="en-US" b="1" dirty="0">
                <a:solidFill>
                  <a:schemeClr val="accent2"/>
                </a:solidFill>
                <a:highlight>
                  <a:schemeClr val="lt1"/>
                </a:highlight>
              </a:rPr>
              <a:t>Check In: </a:t>
            </a:r>
            <a:r>
              <a:rPr lang="en-US" dirty="0">
                <a:solidFill>
                  <a:schemeClr val="accent2"/>
                </a:solidFill>
                <a:highlight>
                  <a:schemeClr val="lt1"/>
                </a:highlight>
              </a:rPr>
              <a:t>At the beginning of your meeting take a moment to ask whether all attendees have what they need for effective communication.</a:t>
            </a:r>
          </a:p>
          <a:p>
            <a:pPr marL="0" lvl="0" indent="0" algn="l" rtl="0">
              <a:spcBef>
                <a:spcPts val="1000"/>
              </a:spcBef>
              <a:spcAft>
                <a:spcPts val="0"/>
              </a:spcAft>
              <a:buNone/>
            </a:pPr>
            <a:r>
              <a:rPr lang="en-US" b="1" dirty="0">
                <a:solidFill>
                  <a:schemeClr val="accent2"/>
                </a:solidFill>
                <a:highlight>
                  <a:schemeClr val="lt1"/>
                </a:highlight>
              </a:rPr>
              <a:t>Solicit Feedback: </a:t>
            </a:r>
            <a:r>
              <a:rPr lang="en-US" dirty="0">
                <a:solidFill>
                  <a:schemeClr val="accent2"/>
                </a:solidFill>
                <a:highlight>
                  <a:schemeClr val="lt1"/>
                </a:highlight>
              </a:rPr>
              <a:t>Provide a contact for and specifically solicit feedback on accessibility of the meeting. </a:t>
            </a:r>
          </a:p>
          <a:p>
            <a:pPr marL="0" lvl="0" indent="0" algn="l" rtl="0">
              <a:spcBef>
                <a:spcPts val="1000"/>
              </a:spcBef>
              <a:spcAft>
                <a:spcPts val="1000"/>
              </a:spcAft>
              <a:buNone/>
            </a:pPr>
            <a:r>
              <a:rPr lang="en-US" b="1" dirty="0">
                <a:solidFill>
                  <a:schemeClr val="accent2"/>
                </a:solidFill>
                <a:highlight>
                  <a:schemeClr val="lt1"/>
                </a:highlight>
              </a:rPr>
              <a:t>Screen share sparingly:</a:t>
            </a:r>
            <a:r>
              <a:rPr lang="en-US" dirty="0">
                <a:solidFill>
                  <a:schemeClr val="accent2"/>
                </a:solidFill>
                <a:highlight>
                  <a:schemeClr val="lt1"/>
                </a:highlight>
              </a:rPr>
              <a:t> Screen/content is not accessible to  screen readers users, and can take screen space away from video that may be needed. Use with caution, and consider toggling shared content on and off only when needed. This screen content or screen sharing is </a:t>
            </a:r>
            <a:r>
              <a:rPr lang="en-US" dirty="0"/>
              <a:t>traditionally not accessible to screen reader users regardless of platform</a:t>
            </a:r>
            <a:endParaRPr dirty="0">
              <a:solidFill>
                <a:srgbClr val="000000"/>
              </a:solidFill>
              <a:highlight>
                <a:schemeClr val="lt1"/>
              </a:highlight>
            </a:endParaRPr>
          </a:p>
        </p:txBody>
      </p:sp>
      <p:sp>
        <p:nvSpPr>
          <p:cNvPr id="180" name="Google Shape;180;g8bca3f1a58_0_7: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23608d479_1_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23608d479_1_14: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r>
              <a:rPr lang="en-US" sz="1100" dirty="0">
                <a:solidFill>
                  <a:srgbClr val="000000"/>
                </a:solidFill>
              </a:rPr>
              <a:t>This also allows for closer-to-duplex sound transmission. Using a computer’s speakers or speakerphone, or even a smart phone, engages echo cancellation algorithms that may prevent you or others from hearing multiple speakers, causing even more challenges in </a:t>
            </a:r>
            <a:r>
              <a:rPr lang="en-US" sz="1100" dirty="0" err="1">
                <a:solidFill>
                  <a:srgbClr val="000000"/>
                </a:solidFill>
              </a:rPr>
              <a:t>turntaking</a:t>
            </a:r>
            <a:r>
              <a:rPr lang="en-US" sz="1100" dirty="0">
                <a:solidFill>
                  <a:srgbClr val="000000"/>
                </a:solidFill>
              </a:rPr>
              <a:t>.</a:t>
            </a:r>
            <a:endParaRPr dirty="0"/>
          </a:p>
          <a:p>
            <a:pPr marL="0" lvl="0" indent="0" algn="l" rtl="0">
              <a:spcBef>
                <a:spcPts val="360"/>
              </a:spcBef>
              <a:spcAft>
                <a:spcPts val="0"/>
              </a:spcAft>
              <a:buNone/>
            </a:pPr>
            <a:endParaRPr dirty="0"/>
          </a:p>
        </p:txBody>
      </p:sp>
      <p:sp>
        <p:nvSpPr>
          <p:cNvPr id="192" name="Google Shape;192;g823608d479_1_14: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23608d479_1_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823608d479_1_21: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914400" lvl="1" indent="-298450" algn="l" rtl="0">
              <a:lnSpc>
                <a:spcPct val="115000"/>
              </a:lnSpc>
              <a:spcBef>
                <a:spcPts val="0"/>
              </a:spcBef>
              <a:spcAft>
                <a:spcPts val="0"/>
              </a:spcAft>
              <a:buSzPts val="1100"/>
              <a:buChar char="○"/>
            </a:pPr>
            <a:r>
              <a:rPr lang="en-US" sz="1100" dirty="0">
                <a:solidFill>
                  <a:srgbClr val="000000"/>
                </a:solidFill>
              </a:rPr>
              <a:t>One of the most accessible platforms for users of screen readers</a:t>
            </a:r>
            <a:endParaRPr sz="1100" dirty="0">
              <a:solidFill>
                <a:srgbClr val="000000"/>
              </a:solidFill>
            </a:endParaRPr>
          </a:p>
          <a:p>
            <a:pPr marL="914400" lvl="1" indent="-298450" algn="l" rtl="0">
              <a:lnSpc>
                <a:spcPct val="115000"/>
              </a:lnSpc>
              <a:spcBef>
                <a:spcPts val="0"/>
              </a:spcBef>
              <a:spcAft>
                <a:spcPts val="0"/>
              </a:spcAft>
              <a:buSzPts val="1100"/>
              <a:buChar char="○"/>
            </a:pPr>
            <a:r>
              <a:rPr lang="en-US" sz="1100" dirty="0">
                <a:solidFill>
                  <a:srgbClr val="000000"/>
                </a:solidFill>
              </a:rPr>
              <a:t>Simple intuitive UI allows for ease of use (all users, cognitive disabilities)</a:t>
            </a:r>
            <a:endParaRPr sz="1100" dirty="0">
              <a:solidFill>
                <a:srgbClr val="000000"/>
              </a:solidFill>
            </a:endParaRPr>
          </a:p>
          <a:p>
            <a:pPr marL="914400" lvl="1" indent="-298450" algn="l" rtl="0">
              <a:lnSpc>
                <a:spcPct val="115000"/>
              </a:lnSpc>
              <a:spcBef>
                <a:spcPts val="0"/>
              </a:spcBef>
              <a:spcAft>
                <a:spcPts val="0"/>
              </a:spcAft>
              <a:buSzPts val="1100"/>
              <a:buChar char="○"/>
            </a:pPr>
            <a:r>
              <a:rPr lang="en-US" sz="1100" dirty="0">
                <a:solidFill>
                  <a:srgbClr val="000000"/>
                </a:solidFill>
              </a:rPr>
              <a:t>Side by side mode and dual monitor support</a:t>
            </a:r>
            <a:endParaRPr sz="1100" dirty="0">
              <a:solidFill>
                <a:srgbClr val="000000"/>
              </a:solidFill>
            </a:endParaRPr>
          </a:p>
          <a:p>
            <a:pPr marL="1371600" lvl="2" indent="-298450" algn="l" rtl="0">
              <a:lnSpc>
                <a:spcPct val="115000"/>
              </a:lnSpc>
              <a:spcBef>
                <a:spcPts val="0"/>
              </a:spcBef>
              <a:spcAft>
                <a:spcPts val="0"/>
              </a:spcAft>
              <a:buSzPts val="1100"/>
              <a:buChar char="■"/>
            </a:pPr>
            <a:r>
              <a:rPr lang="en-US" sz="1100" dirty="0">
                <a:solidFill>
                  <a:srgbClr val="000000"/>
                </a:solidFill>
              </a:rPr>
              <a:t>Allows for more flexibility for ASL users to retain video access while viewing content, and maximize video size</a:t>
            </a:r>
            <a:endParaRPr sz="1100" dirty="0">
              <a:solidFill>
                <a:srgbClr val="000000"/>
              </a:solidFill>
            </a:endParaRPr>
          </a:p>
          <a:p>
            <a:pPr marL="914400" lvl="1" indent="-298450" algn="l" rtl="0">
              <a:lnSpc>
                <a:spcPct val="115000"/>
              </a:lnSpc>
              <a:spcBef>
                <a:spcPts val="0"/>
              </a:spcBef>
              <a:spcAft>
                <a:spcPts val="0"/>
              </a:spcAft>
              <a:buSzPts val="1100"/>
              <a:buChar char="○"/>
            </a:pPr>
            <a:r>
              <a:rPr lang="en-US" sz="1100" dirty="0">
                <a:solidFill>
                  <a:srgbClr val="000000"/>
                </a:solidFill>
              </a:rPr>
              <a:t>Integrated meeting tools lack sophistication</a:t>
            </a:r>
            <a:endParaRPr sz="1100" dirty="0">
              <a:solidFill>
                <a:srgbClr val="000000"/>
              </a:solidFill>
            </a:endParaRPr>
          </a:p>
          <a:p>
            <a:pPr marL="1371600" lvl="2" indent="-298450" algn="l" rtl="0">
              <a:lnSpc>
                <a:spcPct val="115000"/>
              </a:lnSpc>
              <a:spcBef>
                <a:spcPts val="0"/>
              </a:spcBef>
              <a:spcAft>
                <a:spcPts val="0"/>
              </a:spcAft>
              <a:buSzPts val="1100"/>
              <a:buChar char="■"/>
            </a:pPr>
            <a:r>
              <a:rPr lang="en-US" sz="1100" dirty="0" err="1">
                <a:solidFill>
                  <a:srgbClr val="000000"/>
                </a:solidFill>
              </a:rPr>
              <a:t>Handraising</a:t>
            </a:r>
            <a:r>
              <a:rPr lang="en-US" sz="1100" dirty="0">
                <a:solidFill>
                  <a:srgbClr val="000000"/>
                </a:solidFill>
              </a:rPr>
              <a:t> tool exists but doesn’t track order, may not be usable for screen reader users</a:t>
            </a:r>
            <a:endParaRPr sz="1100" dirty="0">
              <a:solidFill>
                <a:srgbClr val="000000"/>
              </a:solidFill>
            </a:endParaRPr>
          </a:p>
          <a:p>
            <a:pPr marL="1371600" lvl="2" indent="-298450" algn="l" rtl="0">
              <a:lnSpc>
                <a:spcPct val="115000"/>
              </a:lnSpc>
              <a:spcBef>
                <a:spcPts val="0"/>
              </a:spcBef>
              <a:spcAft>
                <a:spcPts val="0"/>
              </a:spcAft>
              <a:buSzPts val="1100"/>
              <a:buChar char="■"/>
            </a:pPr>
            <a:r>
              <a:rPr lang="en-US" sz="1100" dirty="0">
                <a:solidFill>
                  <a:srgbClr val="000000"/>
                </a:solidFill>
              </a:rPr>
              <a:t>Chat functions can be difficult to distinguish (PMs versus public chat)</a:t>
            </a:r>
            <a:endParaRPr sz="1100" dirty="0">
              <a:solidFill>
                <a:srgbClr val="000000"/>
              </a:solidFill>
            </a:endParaRPr>
          </a:p>
          <a:p>
            <a:pPr marL="914400" lvl="1" indent="-298450" algn="l" rtl="0">
              <a:lnSpc>
                <a:spcPct val="115000"/>
              </a:lnSpc>
              <a:spcBef>
                <a:spcPts val="0"/>
              </a:spcBef>
              <a:spcAft>
                <a:spcPts val="0"/>
              </a:spcAft>
              <a:buSzPts val="1100"/>
              <a:buChar char="○"/>
            </a:pPr>
            <a:r>
              <a:rPr lang="en-US" sz="1100" dirty="0">
                <a:solidFill>
                  <a:srgbClr val="000000"/>
                </a:solidFill>
              </a:rPr>
              <a:t>Video quality is high</a:t>
            </a:r>
            <a:endParaRPr sz="1100" dirty="0">
              <a:solidFill>
                <a:srgbClr val="000000"/>
              </a:solidFill>
            </a:endParaRPr>
          </a:p>
          <a:p>
            <a:pPr marL="1371600" lvl="2" indent="-298450" algn="l" rtl="0">
              <a:lnSpc>
                <a:spcPct val="115000"/>
              </a:lnSpc>
              <a:spcBef>
                <a:spcPts val="0"/>
              </a:spcBef>
              <a:spcAft>
                <a:spcPts val="0"/>
              </a:spcAft>
              <a:buSzPts val="1100"/>
              <a:buChar char="■"/>
            </a:pPr>
            <a:r>
              <a:rPr lang="en-US" sz="1100" dirty="0">
                <a:solidFill>
                  <a:srgbClr val="000000"/>
                </a:solidFill>
              </a:rPr>
              <a:t>Non-video participants can be hidden to allow screen real estate to remain for signers</a:t>
            </a:r>
            <a:endParaRPr sz="1100" dirty="0">
              <a:solidFill>
                <a:srgbClr val="000000"/>
              </a:solidFill>
            </a:endParaRPr>
          </a:p>
          <a:p>
            <a:pPr marL="914400" lvl="1" indent="-298450" algn="l" rtl="0">
              <a:lnSpc>
                <a:spcPct val="115000"/>
              </a:lnSpc>
              <a:spcBef>
                <a:spcPts val="0"/>
              </a:spcBef>
              <a:spcAft>
                <a:spcPts val="0"/>
              </a:spcAft>
              <a:buSzPts val="1100"/>
              <a:buChar char="○"/>
            </a:pPr>
            <a:r>
              <a:rPr lang="en-US" sz="1100" dirty="0">
                <a:solidFill>
                  <a:srgbClr val="000000"/>
                </a:solidFill>
              </a:rPr>
              <a:t>Allows for captioning support</a:t>
            </a:r>
            <a:endParaRPr sz="1100" dirty="0">
              <a:solidFill>
                <a:srgbClr val="000000"/>
              </a:solidFill>
            </a:endParaRPr>
          </a:p>
          <a:p>
            <a:pPr marL="1371600" lvl="2" indent="-298450" algn="l" rtl="0">
              <a:lnSpc>
                <a:spcPct val="115000"/>
              </a:lnSpc>
              <a:spcBef>
                <a:spcPts val="0"/>
              </a:spcBef>
              <a:spcAft>
                <a:spcPts val="0"/>
              </a:spcAft>
              <a:buSzPts val="1100"/>
              <a:buChar char="■"/>
            </a:pPr>
            <a:r>
              <a:rPr lang="en-US" sz="1100" dirty="0">
                <a:solidFill>
                  <a:srgbClr val="000000"/>
                </a:solidFill>
              </a:rPr>
              <a:t>Either via third party captioner, or a participant typing into the UI, or use ASR (through </a:t>
            </a:r>
            <a:r>
              <a:rPr lang="en-US" sz="1100" dirty="0" err="1">
                <a:solidFill>
                  <a:srgbClr val="000000"/>
                </a:solidFill>
              </a:rPr>
              <a:t>Otter.ai</a:t>
            </a:r>
            <a:r>
              <a:rPr lang="en-US" sz="1100" dirty="0">
                <a:solidFill>
                  <a:srgbClr val="000000"/>
                </a:solidFill>
              </a:rPr>
              <a:t>) </a:t>
            </a:r>
            <a:endParaRPr sz="1100" dirty="0">
              <a:solidFill>
                <a:srgbClr val="000000"/>
              </a:solidFill>
            </a:endParaRPr>
          </a:p>
          <a:p>
            <a:pPr marL="1371600" lvl="2" indent="-298450" algn="l" rtl="0">
              <a:lnSpc>
                <a:spcPct val="115000"/>
              </a:lnSpc>
              <a:spcBef>
                <a:spcPts val="0"/>
              </a:spcBef>
              <a:spcAft>
                <a:spcPts val="0"/>
              </a:spcAft>
              <a:buSzPts val="1100"/>
              <a:buChar char="■"/>
            </a:pPr>
            <a:r>
              <a:rPr lang="en-US" sz="1100" dirty="0">
                <a:solidFill>
                  <a:srgbClr val="000000"/>
                </a:solidFill>
              </a:rPr>
              <a:t>Captioning display is variable and there are not many options for customizing the display, </a:t>
            </a:r>
            <a:r>
              <a:rPr lang="en-US" sz="1100" dirty="0">
                <a:solidFill>
                  <a:srgbClr val="0000FF"/>
                </a:solidFill>
              </a:rPr>
              <a:t>Brandon will show an example GIF of the captioning’s flaws on Zoom.</a:t>
            </a:r>
            <a:endParaRPr sz="1100" dirty="0">
              <a:solidFill>
                <a:srgbClr val="0000FF"/>
              </a:solidFill>
            </a:endParaRPr>
          </a:p>
          <a:p>
            <a:pPr marL="914400" lvl="1" indent="-298450" algn="l" rtl="0">
              <a:lnSpc>
                <a:spcPct val="115000"/>
              </a:lnSpc>
              <a:spcBef>
                <a:spcPts val="0"/>
              </a:spcBef>
              <a:spcAft>
                <a:spcPts val="0"/>
              </a:spcAft>
              <a:buSzPts val="1100"/>
              <a:buChar char="○"/>
            </a:pPr>
            <a:r>
              <a:rPr lang="en-US" sz="1100" dirty="0">
                <a:solidFill>
                  <a:srgbClr val="000000"/>
                </a:solidFill>
              </a:rPr>
              <a:t>Security concerns</a:t>
            </a:r>
            <a:endParaRPr dirty="0"/>
          </a:p>
        </p:txBody>
      </p:sp>
      <p:sp>
        <p:nvSpPr>
          <p:cNvPr id="226" name="Google Shape;226;g823608d479_1_21: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23608d479_0_10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823608d479_0_103: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914400" lvl="1" indent="-298450" algn="l" rtl="0">
              <a:lnSpc>
                <a:spcPct val="115000"/>
              </a:lnSpc>
              <a:spcBef>
                <a:spcPts val="0"/>
              </a:spcBef>
              <a:spcAft>
                <a:spcPts val="0"/>
              </a:spcAft>
              <a:buSzPts val="1100"/>
              <a:buChar char="○"/>
            </a:pPr>
            <a:endParaRPr lang="en-US" dirty="0"/>
          </a:p>
        </p:txBody>
      </p:sp>
      <p:sp>
        <p:nvSpPr>
          <p:cNvPr id="235" name="Google Shape;235;g823608d479_0_103: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8b49b63242_0_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8b49b63242_0_37: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endParaRPr dirty="0"/>
          </a:p>
        </p:txBody>
      </p:sp>
      <p:sp>
        <p:nvSpPr>
          <p:cNvPr id="243" name="Google Shape;243;g8b49b63242_0_37: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23608d479_0_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823608d479_0_19: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r>
              <a:rPr lang="en-US" sz="1100" dirty="0">
                <a:solidFill>
                  <a:srgbClr val="000000"/>
                </a:solidFill>
              </a:rPr>
              <a:t>This slide is to show you where to enable automatic captioning – but this only happens on paid accounts and you had to go into 3 different settings within your Zoom account to finally get this option to show up. Not so convenience. </a:t>
            </a:r>
            <a:endParaRPr dirty="0"/>
          </a:p>
        </p:txBody>
      </p:sp>
      <p:sp>
        <p:nvSpPr>
          <p:cNvPr id="251" name="Google Shape;251;g823608d479_0_19: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23608d479_0_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823608d479_0_9: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r>
              <a:rPr lang="en-US" dirty="0"/>
              <a:t>Zoom finally released update to their captioning interface where it will display as roll-up captions which places them in a much better place from an accessibility angle. </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US" dirty="0"/>
              <a:t>Nevertheless, </a:t>
            </a:r>
            <a:r>
              <a:rPr lang="en-US" dirty="0" err="1"/>
              <a:t>StreamText</a:t>
            </a:r>
            <a:r>
              <a:rPr lang="en-US" dirty="0"/>
              <a:t> (or other standalone caption display) is the ultimate solution for users overall, especially for those who are </a:t>
            </a:r>
            <a:r>
              <a:rPr lang="en-US" dirty="0" err="1"/>
              <a:t>DeafBlind</a:t>
            </a:r>
            <a:r>
              <a:rPr lang="en-US" dirty="0"/>
              <a:t> or low-vision. </a:t>
            </a:r>
            <a:endParaRPr dirty="0"/>
          </a:p>
        </p:txBody>
      </p:sp>
      <p:sp>
        <p:nvSpPr>
          <p:cNvPr id="260" name="Google Shape;260;g823608d479_0_9: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823608d479_0_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823608d479_0_36: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457200" lvl="0" indent="-298450" algn="l" rtl="0">
              <a:lnSpc>
                <a:spcPct val="115000"/>
              </a:lnSpc>
              <a:spcBef>
                <a:spcPts val="0"/>
              </a:spcBef>
              <a:spcAft>
                <a:spcPts val="0"/>
              </a:spcAft>
              <a:buSzPts val="1100"/>
              <a:buChar char="○"/>
            </a:pPr>
            <a:r>
              <a:rPr lang="en-US" sz="1100" dirty="0">
                <a:solidFill>
                  <a:srgbClr val="000000"/>
                </a:solidFill>
              </a:rPr>
              <a:t>Unintuitive video “pinning” functionality</a:t>
            </a:r>
            <a:endParaRPr sz="1100" dirty="0">
              <a:solidFill>
                <a:srgbClr val="000000"/>
              </a:solidFill>
            </a:endParaRPr>
          </a:p>
          <a:p>
            <a:pPr marL="914400" lvl="1" indent="-298450" algn="l" rtl="0">
              <a:lnSpc>
                <a:spcPct val="115000"/>
              </a:lnSpc>
              <a:spcBef>
                <a:spcPts val="0"/>
              </a:spcBef>
              <a:spcAft>
                <a:spcPts val="0"/>
              </a:spcAft>
              <a:buSzPts val="1100"/>
              <a:buChar char="■"/>
            </a:pPr>
            <a:r>
              <a:rPr lang="en-US" sz="1100" dirty="0">
                <a:solidFill>
                  <a:srgbClr val="000000"/>
                </a:solidFill>
              </a:rPr>
              <a:t>Pins are based on frames, not on individuals</a:t>
            </a:r>
            <a:endParaRPr sz="1100" dirty="0">
              <a:solidFill>
                <a:srgbClr val="000000"/>
              </a:solidFill>
            </a:endParaRPr>
          </a:p>
          <a:p>
            <a:pPr marL="914400" lvl="1" indent="-298450" algn="l" rtl="0">
              <a:lnSpc>
                <a:spcPct val="115000"/>
              </a:lnSpc>
              <a:spcBef>
                <a:spcPts val="0"/>
              </a:spcBef>
              <a:spcAft>
                <a:spcPts val="0"/>
              </a:spcAft>
              <a:buSzPts val="1100"/>
              <a:buChar char="■"/>
            </a:pPr>
            <a:r>
              <a:rPr lang="en-US" sz="1100" dirty="0">
                <a:solidFill>
                  <a:srgbClr val="000000"/>
                </a:solidFill>
              </a:rPr>
              <a:t>“locking” a video with a pin removes flexibility for users to pin for themselves</a:t>
            </a:r>
            <a:endParaRPr sz="1100" dirty="0">
              <a:solidFill>
                <a:srgbClr val="000000"/>
              </a:solidFill>
            </a:endParaRPr>
          </a:p>
          <a:p>
            <a:pPr marL="914400" lvl="1" indent="-298450" algn="l" rtl="0">
              <a:lnSpc>
                <a:spcPct val="115000"/>
              </a:lnSpc>
              <a:spcBef>
                <a:spcPts val="0"/>
              </a:spcBef>
              <a:spcAft>
                <a:spcPts val="0"/>
              </a:spcAft>
              <a:buSzPts val="1100"/>
              <a:buChar char="■"/>
            </a:pPr>
            <a:r>
              <a:rPr lang="en-US" sz="1100" dirty="0">
                <a:solidFill>
                  <a:srgbClr val="000000"/>
                </a:solidFill>
              </a:rPr>
              <a:t>Retaining flexibility and customization for users who need access to interpretation or other accommodations would mean not “locking” the display into one mode, unless that mode prioritizes all accommodations.</a:t>
            </a:r>
            <a:endParaRPr sz="1100" dirty="0">
              <a:solidFill>
                <a:srgbClr val="000000"/>
              </a:solidFill>
            </a:endParaRPr>
          </a:p>
          <a:p>
            <a:pPr marL="457200" lvl="0" indent="-298450" algn="l" rtl="0">
              <a:lnSpc>
                <a:spcPct val="115000"/>
              </a:lnSpc>
              <a:spcBef>
                <a:spcPts val="0"/>
              </a:spcBef>
              <a:spcAft>
                <a:spcPts val="0"/>
              </a:spcAft>
              <a:buSzPts val="1100"/>
              <a:buChar char="○"/>
            </a:pPr>
            <a:r>
              <a:rPr lang="en-US" sz="1100" dirty="0">
                <a:solidFill>
                  <a:srgbClr val="000000"/>
                </a:solidFill>
              </a:rPr>
              <a:t>Inflexible video interface</a:t>
            </a:r>
            <a:endParaRPr sz="1100" dirty="0">
              <a:solidFill>
                <a:srgbClr val="000000"/>
              </a:solidFill>
            </a:endParaRPr>
          </a:p>
          <a:p>
            <a:pPr marL="914400" lvl="1" indent="-298450" algn="l" rtl="0">
              <a:lnSpc>
                <a:spcPct val="115000"/>
              </a:lnSpc>
              <a:spcBef>
                <a:spcPts val="0"/>
              </a:spcBef>
              <a:spcAft>
                <a:spcPts val="0"/>
              </a:spcAft>
              <a:buSzPts val="1100"/>
              <a:buChar char="■"/>
            </a:pPr>
            <a:r>
              <a:rPr lang="en-US" sz="1100" dirty="0">
                <a:solidFill>
                  <a:srgbClr val="000000"/>
                </a:solidFill>
              </a:rPr>
              <a:t>Non video participants cannot be hidden, contributing to tiny videos on screen</a:t>
            </a:r>
            <a:endParaRPr sz="1100" dirty="0">
              <a:solidFill>
                <a:srgbClr val="000000"/>
              </a:solidFill>
            </a:endParaRPr>
          </a:p>
          <a:p>
            <a:pPr marL="457200" lvl="0" indent="-298450" algn="l" rtl="0">
              <a:lnSpc>
                <a:spcPct val="115000"/>
              </a:lnSpc>
              <a:spcBef>
                <a:spcPts val="0"/>
              </a:spcBef>
              <a:spcAft>
                <a:spcPts val="0"/>
              </a:spcAft>
              <a:buSzPts val="1100"/>
              <a:buChar char="○"/>
            </a:pPr>
            <a:r>
              <a:rPr lang="en-US" sz="1100" dirty="0">
                <a:solidFill>
                  <a:srgbClr val="000000"/>
                </a:solidFill>
              </a:rPr>
              <a:t>More secure and enterprise ready</a:t>
            </a:r>
            <a:endParaRPr sz="1100" dirty="0">
              <a:solidFill>
                <a:srgbClr val="000000"/>
              </a:solidFill>
            </a:endParaRPr>
          </a:p>
          <a:p>
            <a:pPr marL="457200" lvl="0" indent="-298450" algn="l" rtl="0">
              <a:lnSpc>
                <a:spcPct val="115000"/>
              </a:lnSpc>
              <a:spcBef>
                <a:spcPts val="0"/>
              </a:spcBef>
              <a:spcAft>
                <a:spcPts val="0"/>
              </a:spcAft>
              <a:buSzPts val="1100"/>
              <a:buChar char="○"/>
            </a:pPr>
            <a:r>
              <a:rPr lang="en-US" sz="1100" dirty="0">
                <a:solidFill>
                  <a:srgbClr val="000000"/>
                </a:solidFill>
              </a:rPr>
              <a:t>Not usable by screen reader users</a:t>
            </a:r>
            <a:endParaRPr dirty="0"/>
          </a:p>
        </p:txBody>
      </p:sp>
      <p:sp>
        <p:nvSpPr>
          <p:cNvPr id="269" name="Google Shape;269;g823608d479_0_36: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8b49b63242_0_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8b49b63242_0_27: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endParaRPr dirty="0"/>
          </a:p>
        </p:txBody>
      </p:sp>
      <p:sp>
        <p:nvSpPr>
          <p:cNvPr id="279" name="Google Shape;279;g8b49b63242_0_27: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23608d479_0_9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23608d479_0_94: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endParaRPr dirty="0"/>
          </a:p>
        </p:txBody>
      </p:sp>
      <p:sp>
        <p:nvSpPr>
          <p:cNvPr id="287" name="Google Shape;287;g823608d479_0_94: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b49b63242_0_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g8b49b63242_0_19: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Disclaimer- we do not speak for all people with disabilities. The experts on accommodations and inclusion of people with disabilities are those people themselves. We are able to provide guidelines and thoughts to consider, but do not consider this canon.</a:t>
            </a:r>
            <a:endParaRPr/>
          </a:p>
          <a:p>
            <a:pPr marL="0" lvl="0" indent="0" algn="l" rtl="0">
              <a:spcBef>
                <a:spcPts val="0"/>
              </a:spcBef>
              <a:spcAft>
                <a:spcPts val="0"/>
              </a:spcAft>
              <a:buNone/>
            </a:pPr>
            <a:endParaRPr/>
          </a:p>
          <a:p>
            <a:pPr marL="0" lvl="0" indent="0" algn="l" rtl="0">
              <a:spcBef>
                <a:spcPts val="0"/>
              </a:spcBef>
              <a:spcAft>
                <a:spcPts val="0"/>
              </a:spcAft>
              <a:buNone/>
            </a:pPr>
            <a:r>
              <a:rPr lang="en-US"/>
              <a:t>Another disclaimer: We do </a:t>
            </a:r>
            <a:r>
              <a:rPr lang="en-US" b="1"/>
              <a:t>NOT</a:t>
            </a:r>
            <a:r>
              <a:rPr lang="en-US"/>
              <a:t> endorse any companies, organizations, providers, products, or services that will be mentioned during our presentation. </a:t>
            </a:r>
            <a:endParaRPr/>
          </a:p>
        </p:txBody>
      </p:sp>
      <p:sp>
        <p:nvSpPr>
          <p:cNvPr id="93" name="Google Shape;93;g8b49b63242_0_19:notes"/>
          <p:cNvSpPr txBox="1">
            <a:spLocks noGrp="1"/>
          </p:cNvSpPr>
          <p:nvPr>
            <p:ph type="sldNum" idx="12"/>
          </p:nvPr>
        </p:nvSpPr>
        <p:spPr>
          <a:xfrm>
            <a:off x="3970338" y="8829675"/>
            <a:ext cx="3038400" cy="4650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23608d479_0_9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23608d479_0_94: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endParaRPr dirty="0"/>
          </a:p>
        </p:txBody>
      </p:sp>
      <p:sp>
        <p:nvSpPr>
          <p:cNvPr id="287" name="Google Shape;287;g823608d479_0_94: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3666594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23608d479_0_28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823608d479_0_281: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457200" lvl="0" indent="-298450" algn="l" rtl="0">
              <a:lnSpc>
                <a:spcPct val="115000"/>
              </a:lnSpc>
              <a:spcBef>
                <a:spcPts val="0"/>
              </a:spcBef>
              <a:spcAft>
                <a:spcPts val="0"/>
              </a:spcAft>
              <a:buSzPts val="1100"/>
              <a:buChar char="●"/>
            </a:pPr>
            <a:endParaRPr dirty="0"/>
          </a:p>
        </p:txBody>
      </p:sp>
      <p:sp>
        <p:nvSpPr>
          <p:cNvPr id="295" name="Google Shape;295;g823608d479_0_281: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b577c6838_1_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8b577c6838_1_2: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457200" lvl="0" indent="-298450" algn="l" rtl="0">
              <a:lnSpc>
                <a:spcPct val="115000"/>
              </a:lnSpc>
              <a:spcBef>
                <a:spcPts val="0"/>
              </a:spcBef>
              <a:spcAft>
                <a:spcPts val="0"/>
              </a:spcAft>
              <a:buSzPts val="1100"/>
              <a:buChar char="●"/>
            </a:pPr>
            <a:endParaRPr dirty="0"/>
          </a:p>
        </p:txBody>
      </p:sp>
      <p:sp>
        <p:nvSpPr>
          <p:cNvPr id="304" name="Google Shape;304;g8b577c6838_1_2: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823608d479_0_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823608d479_0_43: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457200" lvl="0" indent="-317500" algn="l" rtl="0">
              <a:lnSpc>
                <a:spcPct val="115000"/>
              </a:lnSpc>
              <a:spcBef>
                <a:spcPts val="0"/>
              </a:spcBef>
              <a:spcAft>
                <a:spcPts val="0"/>
              </a:spcAft>
              <a:buSzPts val="1400"/>
              <a:buChar char="●"/>
            </a:pPr>
            <a:r>
              <a:rPr lang="en-US" dirty="0"/>
              <a:t>Adobe is actively working to roll out new video enhancements, such as new audio and video codec to improve video quality while compressing bandwidth. </a:t>
            </a:r>
            <a:endParaRPr dirty="0"/>
          </a:p>
          <a:p>
            <a:pPr marL="457200" lvl="0" indent="-317500" algn="l" rtl="0">
              <a:lnSpc>
                <a:spcPct val="115000"/>
              </a:lnSpc>
              <a:spcBef>
                <a:spcPts val="0"/>
              </a:spcBef>
              <a:spcAft>
                <a:spcPts val="0"/>
              </a:spcAft>
              <a:buSzPts val="1400"/>
              <a:buChar char="●"/>
            </a:pPr>
            <a:r>
              <a:rPr lang="en-US" dirty="0"/>
              <a:t>Good news - Adobe is also working on a brand-new “pod-less” Closed Captioning capability that will be coming to Adobe Connect soon within the next few months, if not before the summer. </a:t>
            </a:r>
            <a:endParaRPr dirty="0"/>
          </a:p>
        </p:txBody>
      </p:sp>
      <p:sp>
        <p:nvSpPr>
          <p:cNvPr id="313" name="Google Shape;313;g823608d479_0_43: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23608d479_0_8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823608d479_0_82: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457200" lvl="0" indent="-298450" algn="l" rtl="0">
              <a:lnSpc>
                <a:spcPct val="115000"/>
              </a:lnSpc>
              <a:spcBef>
                <a:spcPts val="0"/>
              </a:spcBef>
              <a:spcAft>
                <a:spcPts val="0"/>
              </a:spcAft>
              <a:buSzPts val="1100"/>
              <a:buChar char="●"/>
            </a:pPr>
            <a:endParaRPr dirty="0"/>
          </a:p>
        </p:txBody>
      </p:sp>
      <p:sp>
        <p:nvSpPr>
          <p:cNvPr id="322" name="Google Shape;322;g823608d479_0_82: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8b577c6838_1_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8b577c6838_1_11: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457200" lvl="0" indent="-298450" algn="l" rtl="0">
              <a:lnSpc>
                <a:spcPct val="115000"/>
              </a:lnSpc>
              <a:spcBef>
                <a:spcPts val="0"/>
              </a:spcBef>
              <a:spcAft>
                <a:spcPts val="0"/>
              </a:spcAft>
              <a:buSzPts val="1100"/>
              <a:buChar char="●"/>
            </a:pPr>
            <a:endParaRPr dirty="0"/>
          </a:p>
        </p:txBody>
      </p:sp>
      <p:sp>
        <p:nvSpPr>
          <p:cNvPr id="330" name="Google Shape;330;g8b577c6838_1_11: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8b577c6838_0_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8b577c6838_0_3: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457200" lvl="0" indent="-298450" algn="l" rtl="0">
              <a:lnSpc>
                <a:spcPct val="115000"/>
              </a:lnSpc>
              <a:spcBef>
                <a:spcPts val="0"/>
              </a:spcBef>
              <a:spcAft>
                <a:spcPts val="0"/>
              </a:spcAft>
              <a:buSzPts val="1100"/>
              <a:buChar char="●"/>
            </a:pPr>
            <a:endParaRPr dirty="0"/>
          </a:p>
        </p:txBody>
      </p:sp>
      <p:sp>
        <p:nvSpPr>
          <p:cNvPr id="338" name="Google Shape;338;g8b577c6838_0_3: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823608d479_0_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823608d479_0_50: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457200" lvl="0" indent="-298450" algn="l" rtl="0">
              <a:lnSpc>
                <a:spcPct val="115000"/>
              </a:lnSpc>
              <a:spcBef>
                <a:spcPts val="0"/>
              </a:spcBef>
              <a:spcAft>
                <a:spcPts val="0"/>
              </a:spcAft>
              <a:buSzPts val="1100"/>
              <a:buChar char="●"/>
            </a:pPr>
            <a:r>
              <a:rPr lang="en-US" sz="1100" dirty="0">
                <a:solidFill>
                  <a:srgbClr val="000000"/>
                </a:solidFill>
              </a:rPr>
              <a:t>Product not very accessible/usable for </a:t>
            </a:r>
            <a:r>
              <a:rPr lang="en-US" sz="1100" dirty="0" err="1">
                <a:solidFill>
                  <a:srgbClr val="000000"/>
                </a:solidFill>
              </a:rPr>
              <a:t>screenreader</a:t>
            </a:r>
            <a:r>
              <a:rPr lang="en-US" sz="1100" dirty="0">
                <a:solidFill>
                  <a:srgbClr val="000000"/>
                </a:solidFill>
              </a:rPr>
              <a:t> users (though Microsoft is aware of issues and providing training, working on fixes)</a:t>
            </a:r>
            <a:endParaRPr sz="1100" dirty="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1100" dirty="0">
                <a:solidFill>
                  <a:srgbClr val="000000"/>
                </a:solidFill>
              </a:rPr>
              <a:t>Brandon to explain more about G1/G3/G5 licensing dilemma </a:t>
            </a:r>
            <a:endParaRPr sz="1100" dirty="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1100" dirty="0">
                <a:solidFill>
                  <a:srgbClr val="000000"/>
                </a:solidFill>
              </a:rPr>
              <a:t>Both Microsoft and the U.S. Federal Government are coordinating where multiple accessibility defects are being resolved. While I wish I can share more information, what I can share at this time is that Microsoft is actively working to fill in the gaps to improve the user experience for people with disabilities. </a:t>
            </a:r>
            <a:endParaRPr sz="1100" dirty="0">
              <a:solidFill>
                <a:srgbClr val="000000"/>
              </a:solidFill>
            </a:endParaRPr>
          </a:p>
        </p:txBody>
      </p:sp>
      <p:sp>
        <p:nvSpPr>
          <p:cNvPr id="346" name="Google Shape;346;g823608d479_0_50: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823608d479_0_1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823608d479_0_112: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457200" lvl="0" indent="-317500" algn="l" rtl="0">
              <a:lnSpc>
                <a:spcPct val="115000"/>
              </a:lnSpc>
              <a:spcBef>
                <a:spcPts val="0"/>
              </a:spcBef>
              <a:spcAft>
                <a:spcPts val="0"/>
              </a:spcAft>
              <a:buSzPts val="1400"/>
              <a:buChar char="●"/>
            </a:pPr>
            <a:endParaRPr dirty="0"/>
          </a:p>
        </p:txBody>
      </p:sp>
      <p:sp>
        <p:nvSpPr>
          <p:cNvPr id="355" name="Google Shape;355;g823608d479_0_112: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23608d479_0_7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823608d479_0_74: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457200" lvl="0" indent="0" algn="l" rtl="0">
              <a:lnSpc>
                <a:spcPct val="115000"/>
              </a:lnSpc>
              <a:spcBef>
                <a:spcPts val="0"/>
              </a:spcBef>
              <a:spcAft>
                <a:spcPts val="0"/>
              </a:spcAft>
              <a:buNone/>
            </a:pPr>
            <a:endParaRPr dirty="0"/>
          </a:p>
        </p:txBody>
      </p:sp>
      <p:sp>
        <p:nvSpPr>
          <p:cNvPr id="363" name="Google Shape;363;g823608d479_0_74: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b84eb92f9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g8b84eb92f9_0_0: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01" name="Google Shape;101;g8b84eb92f9_0_0:notes"/>
          <p:cNvSpPr txBox="1">
            <a:spLocks noGrp="1"/>
          </p:cNvSpPr>
          <p:nvPr>
            <p:ph type="sldNum" idx="12"/>
          </p:nvPr>
        </p:nvSpPr>
        <p:spPr>
          <a:xfrm>
            <a:off x="3970338" y="8829675"/>
            <a:ext cx="3038400" cy="4650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823608d479_0_1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823608d479_0_123: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457200" lvl="0" indent="0" algn="l" rtl="0">
              <a:spcBef>
                <a:spcPts val="500"/>
              </a:spcBef>
              <a:spcAft>
                <a:spcPts val="0"/>
              </a:spcAft>
              <a:buNone/>
            </a:pPr>
            <a:r>
              <a:rPr lang="en-US" sz="1800" dirty="0">
                <a:solidFill>
                  <a:schemeClr val="dk2"/>
                </a:solidFill>
                <a:latin typeface="Calibri"/>
                <a:ea typeface="Calibri"/>
                <a:cs typeface="Calibri"/>
                <a:sym typeface="Calibri"/>
              </a:rPr>
              <a:t>Recommend maintaining the video conference interface for participants/speakers only, stream the content of the conference</a:t>
            </a:r>
            <a:endParaRPr sz="1800" dirty="0">
              <a:solidFill>
                <a:schemeClr val="dk2"/>
              </a:solidFill>
              <a:latin typeface="Calibri"/>
              <a:ea typeface="Calibri"/>
              <a:cs typeface="Calibri"/>
              <a:sym typeface="Calibri"/>
            </a:endParaRPr>
          </a:p>
          <a:p>
            <a:pPr marL="457200" lvl="0" indent="-323850" algn="l" rtl="0">
              <a:spcBef>
                <a:spcPts val="500"/>
              </a:spcBef>
              <a:spcAft>
                <a:spcPts val="500"/>
              </a:spcAft>
              <a:buSzPts val="1500"/>
              <a:buChar char="●"/>
            </a:pPr>
            <a:r>
              <a:rPr lang="en-US" sz="1800" dirty="0">
                <a:solidFill>
                  <a:schemeClr val="dk2"/>
                </a:solidFill>
                <a:latin typeface="Calibri"/>
                <a:ea typeface="Calibri"/>
                <a:cs typeface="Calibri"/>
                <a:sym typeface="Calibri"/>
              </a:rPr>
              <a:t>Ensure that captions are available in alternative form that is screen reader friendly (e.g. </a:t>
            </a:r>
            <a:r>
              <a:rPr lang="en-US" sz="1800" dirty="0" err="1">
                <a:solidFill>
                  <a:schemeClr val="dk2"/>
                </a:solidFill>
                <a:latin typeface="Calibri"/>
                <a:ea typeface="Calibri"/>
                <a:cs typeface="Calibri"/>
                <a:sym typeface="Calibri"/>
              </a:rPr>
              <a:t>Streamtext</a:t>
            </a:r>
            <a:r>
              <a:rPr lang="en-US" sz="1800" dirty="0">
                <a:solidFill>
                  <a:schemeClr val="dk2"/>
                </a:solidFill>
                <a:latin typeface="Calibri"/>
                <a:ea typeface="Calibri"/>
                <a:cs typeface="Calibri"/>
                <a:sym typeface="Calibri"/>
              </a:rPr>
              <a:t>) while feeding captions to multiple platforms at the same time</a:t>
            </a:r>
            <a:endParaRPr sz="1800" dirty="0">
              <a:solidFill>
                <a:schemeClr val="dk2"/>
              </a:solidFill>
              <a:latin typeface="Calibri"/>
              <a:ea typeface="Calibri"/>
              <a:cs typeface="Calibri"/>
              <a:sym typeface="Calibri"/>
            </a:endParaRPr>
          </a:p>
        </p:txBody>
      </p:sp>
      <p:sp>
        <p:nvSpPr>
          <p:cNvPr id="373" name="Google Shape;373;g823608d479_0_123: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823608d479_0_16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823608d479_0_160: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457200" lvl="0" indent="-298450" algn="l" rtl="0">
              <a:lnSpc>
                <a:spcPct val="115000"/>
              </a:lnSpc>
              <a:spcBef>
                <a:spcPts val="0"/>
              </a:spcBef>
              <a:spcAft>
                <a:spcPts val="0"/>
              </a:spcAft>
              <a:buSzPts val="1100"/>
              <a:buChar char="●"/>
            </a:pPr>
            <a:r>
              <a:rPr lang="en-US" dirty="0"/>
              <a:t>ASL = way too small</a:t>
            </a:r>
            <a:endParaRPr dirty="0"/>
          </a:p>
          <a:p>
            <a:pPr marL="457200" lvl="0" indent="-317500" algn="l" rtl="0">
              <a:lnSpc>
                <a:spcPct val="115000"/>
              </a:lnSpc>
              <a:spcBef>
                <a:spcPts val="0"/>
              </a:spcBef>
              <a:spcAft>
                <a:spcPts val="0"/>
              </a:spcAft>
              <a:buSzPts val="1400"/>
              <a:buChar char="●"/>
            </a:pPr>
            <a:r>
              <a:rPr lang="en-US" dirty="0"/>
              <a:t>Captions = pop-out, not scrolling, and sometimes would show up and disappear too fast, not allowing people to finish reading what’s being said </a:t>
            </a:r>
            <a:endParaRPr dirty="0"/>
          </a:p>
        </p:txBody>
      </p:sp>
      <p:sp>
        <p:nvSpPr>
          <p:cNvPr id="384" name="Google Shape;384;g823608d479_0_160: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23608d479_0_1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823608d479_0_138: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457200" lvl="0" indent="-298450" algn="l" rtl="0">
              <a:lnSpc>
                <a:spcPct val="115000"/>
              </a:lnSpc>
              <a:spcBef>
                <a:spcPts val="0"/>
              </a:spcBef>
              <a:spcAft>
                <a:spcPts val="0"/>
              </a:spcAft>
              <a:buSzPts val="1100"/>
              <a:buChar char="●"/>
            </a:pPr>
            <a:r>
              <a:rPr lang="en-US" dirty="0"/>
              <a:t>ASL = picture-in-picture while making it large enough for it to be visible even on a small mobile device like an iPhone. </a:t>
            </a:r>
            <a:endParaRPr dirty="0"/>
          </a:p>
          <a:p>
            <a:pPr marL="457200" lvl="0" indent="-317500" algn="l" rtl="0">
              <a:lnSpc>
                <a:spcPct val="115000"/>
              </a:lnSpc>
              <a:spcBef>
                <a:spcPts val="0"/>
              </a:spcBef>
              <a:spcAft>
                <a:spcPts val="0"/>
              </a:spcAft>
              <a:buSzPts val="1400"/>
              <a:buChar char="●"/>
            </a:pPr>
            <a:r>
              <a:rPr lang="en-US" dirty="0"/>
              <a:t>Captioning = used built in platform’s captioning feed - which allows </a:t>
            </a:r>
            <a:r>
              <a:rPr lang="en-US" dirty="0" err="1"/>
              <a:t>DeafBlind</a:t>
            </a:r>
            <a:r>
              <a:rPr lang="en-US" dirty="0"/>
              <a:t> population to customize their styling preferences for better viewing experience (unlike Zoom or Teams) </a:t>
            </a:r>
            <a:endParaRPr dirty="0"/>
          </a:p>
          <a:p>
            <a:pPr marL="914400" lvl="1" indent="-317500" algn="l" rtl="0">
              <a:lnSpc>
                <a:spcPct val="115000"/>
              </a:lnSpc>
              <a:spcBef>
                <a:spcPts val="0"/>
              </a:spcBef>
              <a:spcAft>
                <a:spcPts val="0"/>
              </a:spcAft>
              <a:buSzPts val="1400"/>
              <a:buChar char="○"/>
            </a:pPr>
            <a:r>
              <a:rPr lang="en-US" dirty="0"/>
              <a:t>Notice the scrolling captioning? Much better so people can read at their own pace</a:t>
            </a:r>
            <a:endParaRPr dirty="0"/>
          </a:p>
        </p:txBody>
      </p:sp>
      <p:sp>
        <p:nvSpPr>
          <p:cNvPr id="395" name="Google Shape;395;g823608d479_0_138: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823608d479_0_14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823608d479_0_149: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457200" lvl="0" indent="-298450" algn="l" rtl="0">
              <a:lnSpc>
                <a:spcPct val="115000"/>
              </a:lnSpc>
              <a:spcBef>
                <a:spcPts val="0"/>
              </a:spcBef>
              <a:spcAft>
                <a:spcPts val="0"/>
              </a:spcAft>
              <a:buSzPts val="1100"/>
              <a:buChar char="●"/>
            </a:pPr>
            <a:r>
              <a:rPr lang="en-US" dirty="0"/>
              <a:t>This video did have captioning - I turned it off to show you the slide transition and the size chose for representation </a:t>
            </a:r>
            <a:endParaRPr dirty="0"/>
          </a:p>
          <a:p>
            <a:pPr marL="457200" lvl="0" indent="-298450" algn="l" rtl="0">
              <a:lnSpc>
                <a:spcPct val="115000"/>
              </a:lnSpc>
              <a:spcBef>
                <a:spcPts val="0"/>
              </a:spcBef>
              <a:spcAft>
                <a:spcPts val="0"/>
              </a:spcAft>
              <a:buSzPts val="1100"/>
              <a:buChar char="●"/>
            </a:pPr>
            <a:r>
              <a:rPr lang="en-US" dirty="0"/>
              <a:t>Take a close look where the interpreter and the Governor are almost (or is) the same size. It is an indication that the message being conveyed by these 2 people in the same amount/size using different languages representing accessibility, equity and inclusion. </a:t>
            </a:r>
            <a:endParaRPr dirty="0"/>
          </a:p>
          <a:p>
            <a:pPr marL="457200" lvl="0" indent="-317500" algn="l" rtl="0">
              <a:lnSpc>
                <a:spcPct val="115000"/>
              </a:lnSpc>
              <a:spcBef>
                <a:spcPts val="0"/>
              </a:spcBef>
              <a:spcAft>
                <a:spcPts val="0"/>
              </a:spcAft>
              <a:buSzPts val="1400"/>
              <a:buChar char="●"/>
            </a:pPr>
            <a:r>
              <a:rPr lang="en-US" dirty="0"/>
              <a:t>Also, when they make a transition to show a slide, they do not resize the interpreter which is also a great representation for accessibility </a:t>
            </a:r>
            <a:endParaRPr dirty="0"/>
          </a:p>
        </p:txBody>
      </p:sp>
      <p:sp>
        <p:nvSpPr>
          <p:cNvPr id="406" name="Google Shape;406;g823608d479_0_149: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823608d479_0_17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823608d479_0_171: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457200" lvl="0" indent="-298450" algn="l" rtl="0">
              <a:lnSpc>
                <a:spcPct val="115000"/>
              </a:lnSpc>
              <a:spcBef>
                <a:spcPts val="0"/>
              </a:spcBef>
              <a:spcAft>
                <a:spcPts val="0"/>
              </a:spcAft>
              <a:buSzPts val="1100"/>
              <a:buChar char="●"/>
            </a:pPr>
            <a:r>
              <a:rPr lang="en-US" dirty="0"/>
              <a:t>It’s AWESOME to have burn-on captions for many reasons… burn-on captions allows media specialists to broadcast out a single video feed to multiple platforms without worrying about accommodating the configuration differences in various platforms’ captioning. For example, Facebook and Twitter have different ways on how to receive the captions feed, and it’s already difficult enough to configure the caption feed to send out to a major social media platform, let alone two or more. </a:t>
            </a:r>
            <a:endParaRPr dirty="0"/>
          </a:p>
          <a:p>
            <a:pPr marL="457200" lvl="0" indent="-317500" algn="l" rtl="0">
              <a:lnSpc>
                <a:spcPct val="115000"/>
              </a:lnSpc>
              <a:spcBef>
                <a:spcPts val="0"/>
              </a:spcBef>
              <a:spcAft>
                <a:spcPts val="0"/>
              </a:spcAft>
              <a:buSzPts val="1400"/>
              <a:buChar char="●"/>
            </a:pPr>
            <a:r>
              <a:rPr lang="en-US" b="1" dirty="0"/>
              <a:t>HOWEVER</a:t>
            </a:r>
            <a:r>
              <a:rPr lang="en-US" dirty="0"/>
              <a:t>, this may come a surprise to you… burn-on captions would be much more accessible for Deaf people who doesn’t have a vision disability. So, that means burn-on captions are still not 100% accessible. In Delaware’s case, the </a:t>
            </a:r>
            <a:r>
              <a:rPr lang="en-US" dirty="0" err="1"/>
              <a:t>DeafBlind</a:t>
            </a:r>
            <a:r>
              <a:rPr lang="en-US" dirty="0"/>
              <a:t> population would have a difficult time reading the captions which was probably set to 75% opacity (25% transparent?). Because there are no caption feeds to a major platform, the </a:t>
            </a:r>
            <a:r>
              <a:rPr lang="en-US" dirty="0" err="1"/>
              <a:t>DeafBlind</a:t>
            </a:r>
            <a:r>
              <a:rPr lang="en-US" dirty="0"/>
              <a:t> population wouldn’t be able to configure the captions to their styling preferences such as changing the font size to a larger text or even the font color to yellow. Hence our recommendation for </a:t>
            </a:r>
            <a:r>
              <a:rPr lang="en-US" dirty="0" err="1"/>
              <a:t>StreamText</a:t>
            </a:r>
            <a:r>
              <a:rPr lang="en-US" dirty="0"/>
              <a:t> URL to be provided in the event’s description at the same time when trying to ingest captions into live streaming platforms at the same time. </a:t>
            </a:r>
            <a:endParaRPr dirty="0"/>
          </a:p>
        </p:txBody>
      </p:sp>
      <p:sp>
        <p:nvSpPr>
          <p:cNvPr id="417" name="Google Shape;417;g823608d479_0_171: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aad1939b09_0_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aad1939b09_0_3: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457200" lvl="0" indent="-323850" algn="l" rtl="0">
              <a:spcBef>
                <a:spcPts val="0"/>
              </a:spcBef>
              <a:spcAft>
                <a:spcPts val="500"/>
              </a:spcAft>
              <a:buSzPts val="1500"/>
              <a:buChar char="●"/>
            </a:pPr>
            <a:r>
              <a:rPr lang="en-US" sz="1800" dirty="0">
                <a:solidFill>
                  <a:schemeClr val="dk2"/>
                </a:solidFill>
                <a:latin typeface="Calibri"/>
                <a:ea typeface="Calibri"/>
                <a:cs typeface="Calibri"/>
                <a:sym typeface="Calibri"/>
              </a:rPr>
              <a:t>Basically the pros and cons from YouTube live streaming are very similar for platforms designed to host virtual events. One major difference is that it is very cost-intensive. Many of those companies did not think of accessibility while they built their platform. When I was reaching out to those vendors for quotes and accessibility reviews, one vendor wanted to invest their time and staffing resources to remediate accessibility defects which was a great sign. That vendor actually created a “picture-in-picture” box for ASL interpreter and users can toggle it on or off and that PIP box can be moved anywhere where you want on the screen. The same thing for captions, although at that time, they’re using ASR but they’re working to add capability for CART stenographers. </a:t>
            </a:r>
            <a:endParaRPr sz="1800" dirty="0">
              <a:solidFill>
                <a:schemeClr val="dk2"/>
              </a:solidFill>
              <a:latin typeface="Calibri"/>
              <a:ea typeface="Calibri"/>
              <a:cs typeface="Calibri"/>
              <a:sym typeface="Calibri"/>
            </a:endParaRPr>
          </a:p>
        </p:txBody>
      </p:sp>
      <p:sp>
        <p:nvSpPr>
          <p:cNvPr id="428" name="Google Shape;428;gaad1939b09_0_3: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aad1939b09_0_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aad1939b09_0_20: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457200" lvl="0" indent="-323850" algn="l" rtl="0">
              <a:spcBef>
                <a:spcPts val="0"/>
              </a:spcBef>
              <a:spcAft>
                <a:spcPts val="500"/>
              </a:spcAft>
              <a:buSzPts val="1500"/>
              <a:buChar char="●"/>
            </a:pPr>
            <a:r>
              <a:rPr lang="en-US" sz="1800">
                <a:solidFill>
                  <a:schemeClr val="dk2"/>
                </a:solidFill>
                <a:latin typeface="Calibri"/>
                <a:ea typeface="Calibri"/>
                <a:cs typeface="Calibri"/>
                <a:sym typeface="Calibri"/>
              </a:rPr>
              <a:t>Demonstration of panelists with ASL and CC</a:t>
            </a:r>
            <a:endParaRPr sz="1800">
              <a:solidFill>
                <a:schemeClr val="dk2"/>
              </a:solidFill>
              <a:latin typeface="Calibri"/>
              <a:ea typeface="Calibri"/>
              <a:cs typeface="Calibri"/>
              <a:sym typeface="Calibri"/>
            </a:endParaRPr>
          </a:p>
        </p:txBody>
      </p:sp>
      <p:sp>
        <p:nvSpPr>
          <p:cNvPr id="441" name="Google Shape;441;gaad1939b09_0_20: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aad1939b09_0_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aad1939b09_0_33: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457200" lvl="0" indent="-323850" algn="l" rtl="0">
              <a:spcBef>
                <a:spcPts val="0"/>
              </a:spcBef>
              <a:spcAft>
                <a:spcPts val="500"/>
              </a:spcAft>
              <a:buSzPts val="1500"/>
              <a:buChar char="●"/>
            </a:pPr>
            <a:r>
              <a:rPr lang="en-US" sz="1800">
                <a:solidFill>
                  <a:schemeClr val="dk2"/>
                </a:solidFill>
                <a:latin typeface="Calibri"/>
                <a:ea typeface="Calibri"/>
                <a:cs typeface="Calibri"/>
                <a:sym typeface="Calibri"/>
              </a:rPr>
              <a:t>Demonstration of PowerPoint slides showing along with the speaker video next to it. Below is ASL and CC support</a:t>
            </a:r>
            <a:endParaRPr sz="1800">
              <a:solidFill>
                <a:schemeClr val="dk2"/>
              </a:solidFill>
              <a:latin typeface="Calibri"/>
              <a:ea typeface="Calibri"/>
              <a:cs typeface="Calibri"/>
              <a:sym typeface="Calibri"/>
            </a:endParaRPr>
          </a:p>
        </p:txBody>
      </p:sp>
      <p:sp>
        <p:nvSpPr>
          <p:cNvPr id="454" name="Google Shape;454;gaad1939b09_0_33: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8b49b63242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8b49b63242_0_0: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467" name="Google Shape;467;g8b49b63242_0_0: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823608d479_0_18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823608d479_0_182: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US"/>
              <a:t>Brandon to lead</a:t>
            </a:r>
            <a:endParaRPr/>
          </a:p>
        </p:txBody>
      </p:sp>
      <p:sp>
        <p:nvSpPr>
          <p:cNvPr id="475" name="Google Shape;475;g823608d479_0_182: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b84eb92f9_0_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8" name="Google Shape;108;g8b84eb92f9_0_14: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09" name="Google Shape;109;g8b84eb92f9_0_14:notes"/>
          <p:cNvSpPr txBox="1">
            <a:spLocks noGrp="1"/>
          </p:cNvSpPr>
          <p:nvPr>
            <p:ph type="sldNum" idx="12"/>
          </p:nvPr>
        </p:nvSpPr>
        <p:spPr>
          <a:xfrm>
            <a:off x="3970338" y="8829675"/>
            <a:ext cx="3038400" cy="4650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b84eb92f9_0_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g8b84eb92f9_0_7: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dirty="0">
                <a:solidFill>
                  <a:srgbClr val="000000"/>
                </a:solidFill>
                <a:highlight>
                  <a:srgbClr val="FFFFFF"/>
                </a:highlight>
              </a:rPr>
              <a:t>Types of Accommodations: </a:t>
            </a:r>
            <a:endParaRPr dirty="0">
              <a:solidFill>
                <a:srgbClr val="000000"/>
              </a:solidFill>
              <a:highlight>
                <a:srgbClr val="FFFFFF"/>
              </a:highlight>
            </a:endParaRPr>
          </a:p>
          <a:p>
            <a:pPr marL="457200" lvl="0" indent="-381000" algn="l" rtl="0">
              <a:spcBef>
                <a:spcPts val="1200"/>
              </a:spcBef>
              <a:spcAft>
                <a:spcPts val="0"/>
              </a:spcAft>
              <a:buClr>
                <a:srgbClr val="003366"/>
              </a:buClr>
              <a:buSzPts val="2400"/>
              <a:buFont typeface="Noto Sans Symbols"/>
              <a:buChar char="●"/>
            </a:pPr>
            <a:r>
              <a:rPr lang="en-US" sz="2400" dirty="0">
                <a:solidFill>
                  <a:srgbClr val="005288"/>
                </a:solidFill>
                <a:latin typeface="Calibri"/>
                <a:ea typeface="Calibri"/>
                <a:cs typeface="Calibri"/>
                <a:sym typeface="Calibri"/>
              </a:rPr>
              <a:t>Interpreters (American Sign Language (ASL), Tactile ASL, or </a:t>
            </a:r>
            <a:r>
              <a:rPr lang="en-US" sz="2400" dirty="0" err="1">
                <a:solidFill>
                  <a:srgbClr val="005288"/>
                </a:solidFill>
                <a:latin typeface="Calibri"/>
                <a:ea typeface="Calibri"/>
                <a:cs typeface="Calibri"/>
                <a:sym typeface="Calibri"/>
              </a:rPr>
              <a:t>Protactile</a:t>
            </a:r>
            <a:r>
              <a:rPr lang="en-US" sz="2400" dirty="0">
                <a:solidFill>
                  <a:srgbClr val="005288"/>
                </a:solidFill>
                <a:latin typeface="Calibri"/>
                <a:ea typeface="Calibri"/>
                <a:cs typeface="Calibri"/>
                <a:sym typeface="Calibri"/>
              </a:rPr>
              <a:t>)</a:t>
            </a:r>
            <a:endParaRPr sz="2400" dirty="0">
              <a:solidFill>
                <a:srgbClr val="005288"/>
              </a:solidFill>
              <a:latin typeface="Calibri"/>
              <a:ea typeface="Calibri"/>
              <a:cs typeface="Calibri"/>
              <a:sym typeface="Calibri"/>
            </a:endParaRPr>
          </a:p>
          <a:p>
            <a:pPr marL="457200" lvl="0" indent="-381000" algn="l" rtl="0">
              <a:spcBef>
                <a:spcPts val="0"/>
              </a:spcBef>
              <a:spcAft>
                <a:spcPts val="0"/>
              </a:spcAft>
              <a:buClr>
                <a:srgbClr val="003366"/>
              </a:buClr>
              <a:buSzPts val="2400"/>
              <a:buFont typeface="Noto Sans Symbols"/>
              <a:buChar char="●"/>
            </a:pPr>
            <a:r>
              <a:rPr lang="en-US" sz="2400" dirty="0">
                <a:solidFill>
                  <a:srgbClr val="005288"/>
                </a:solidFill>
                <a:latin typeface="Calibri"/>
                <a:ea typeface="Calibri"/>
                <a:cs typeface="Calibri"/>
                <a:sym typeface="Calibri"/>
              </a:rPr>
              <a:t>Support Service Provider, sighted guide, personal assistant</a:t>
            </a:r>
            <a:endParaRPr sz="2400" dirty="0">
              <a:solidFill>
                <a:srgbClr val="005288"/>
              </a:solidFill>
              <a:latin typeface="Calibri"/>
              <a:ea typeface="Calibri"/>
              <a:cs typeface="Calibri"/>
              <a:sym typeface="Calibri"/>
            </a:endParaRPr>
          </a:p>
          <a:p>
            <a:pPr marL="457200" lvl="0" indent="-381000" algn="l" rtl="0">
              <a:spcBef>
                <a:spcPts val="0"/>
              </a:spcBef>
              <a:spcAft>
                <a:spcPts val="0"/>
              </a:spcAft>
              <a:buClr>
                <a:srgbClr val="003366"/>
              </a:buClr>
              <a:buSzPts val="2400"/>
              <a:buFont typeface="Noto Sans Symbols"/>
              <a:buChar char="●"/>
            </a:pPr>
            <a:r>
              <a:rPr lang="en-US" sz="2400" dirty="0">
                <a:solidFill>
                  <a:srgbClr val="005288"/>
                </a:solidFill>
                <a:latin typeface="Calibri"/>
                <a:ea typeface="Calibri"/>
                <a:cs typeface="Calibri"/>
                <a:sym typeface="Calibri"/>
              </a:rPr>
              <a:t>Real-time captioning (CART)</a:t>
            </a:r>
            <a:endParaRPr sz="2400" dirty="0">
              <a:solidFill>
                <a:srgbClr val="005288"/>
              </a:solidFill>
              <a:latin typeface="Calibri"/>
              <a:ea typeface="Calibri"/>
              <a:cs typeface="Calibri"/>
              <a:sym typeface="Calibri"/>
            </a:endParaRPr>
          </a:p>
          <a:p>
            <a:pPr marL="457200" lvl="0" indent="-381000" algn="l" rtl="0">
              <a:spcBef>
                <a:spcPts val="0"/>
              </a:spcBef>
              <a:spcAft>
                <a:spcPts val="0"/>
              </a:spcAft>
              <a:buClr>
                <a:srgbClr val="003366"/>
              </a:buClr>
              <a:buSzPts val="2400"/>
              <a:buFont typeface="Noto Sans Symbols"/>
              <a:buChar char="●"/>
            </a:pPr>
            <a:r>
              <a:rPr lang="en-US" sz="2400" dirty="0">
                <a:solidFill>
                  <a:srgbClr val="005288"/>
                </a:solidFill>
                <a:latin typeface="Calibri"/>
                <a:ea typeface="Calibri"/>
                <a:cs typeface="Calibri"/>
                <a:sym typeface="Calibri"/>
              </a:rPr>
              <a:t>Automatic Speech Recognition* </a:t>
            </a:r>
            <a:r>
              <a:rPr lang="en-US" sz="1700" dirty="0">
                <a:solidFill>
                  <a:srgbClr val="005288"/>
                </a:solidFill>
                <a:latin typeface="Calibri"/>
                <a:ea typeface="Calibri"/>
                <a:cs typeface="Calibri"/>
                <a:sym typeface="Calibri"/>
              </a:rPr>
              <a:t>(AKA: automated/live captions)</a:t>
            </a:r>
            <a:endParaRPr sz="2400" dirty="0">
              <a:solidFill>
                <a:srgbClr val="005288"/>
              </a:solidFill>
              <a:latin typeface="Calibri"/>
              <a:ea typeface="Calibri"/>
              <a:cs typeface="Calibri"/>
              <a:sym typeface="Calibri"/>
            </a:endParaRPr>
          </a:p>
          <a:p>
            <a:pPr marL="457200" lvl="0" indent="-381000" algn="l" rtl="0">
              <a:spcBef>
                <a:spcPts val="0"/>
              </a:spcBef>
              <a:spcAft>
                <a:spcPts val="0"/>
              </a:spcAft>
              <a:buClr>
                <a:srgbClr val="003366"/>
              </a:buClr>
              <a:buSzPts val="2400"/>
              <a:buFont typeface="Noto Sans Symbols"/>
              <a:buChar char="●"/>
            </a:pPr>
            <a:r>
              <a:rPr lang="en-US" sz="2400" dirty="0">
                <a:solidFill>
                  <a:srgbClr val="005288"/>
                </a:solidFill>
                <a:latin typeface="Calibri"/>
                <a:ea typeface="Calibri"/>
                <a:cs typeface="Calibri"/>
                <a:sym typeface="Calibri"/>
              </a:rPr>
              <a:t>Assistive Listening Devices</a:t>
            </a:r>
            <a:endParaRPr sz="2400" dirty="0">
              <a:solidFill>
                <a:srgbClr val="005288"/>
              </a:solidFill>
              <a:latin typeface="Calibri"/>
              <a:ea typeface="Calibri"/>
              <a:cs typeface="Calibri"/>
              <a:sym typeface="Calibri"/>
            </a:endParaRPr>
          </a:p>
          <a:p>
            <a:pPr marL="457200" lvl="0" indent="-381000" algn="l" rtl="0">
              <a:spcBef>
                <a:spcPts val="0"/>
              </a:spcBef>
              <a:spcAft>
                <a:spcPts val="0"/>
              </a:spcAft>
              <a:buClr>
                <a:srgbClr val="003366"/>
              </a:buClr>
              <a:buSzPts val="2400"/>
              <a:buFont typeface="Noto Sans Symbols"/>
              <a:buChar char="●"/>
            </a:pPr>
            <a:r>
              <a:rPr lang="en-US" sz="2400" dirty="0">
                <a:solidFill>
                  <a:srgbClr val="005288"/>
                </a:solidFill>
                <a:latin typeface="Calibri"/>
                <a:ea typeface="Calibri"/>
                <a:cs typeface="Calibri"/>
                <a:sym typeface="Calibri"/>
              </a:rPr>
              <a:t>Documents in alternate formats </a:t>
            </a:r>
            <a:endParaRPr sz="2400" dirty="0">
              <a:solidFill>
                <a:srgbClr val="005288"/>
              </a:solidFill>
              <a:latin typeface="Calibri"/>
              <a:ea typeface="Calibri"/>
              <a:cs typeface="Calibri"/>
              <a:sym typeface="Calibri"/>
            </a:endParaRPr>
          </a:p>
          <a:p>
            <a:pPr marL="914400" lvl="1" indent="-355600" algn="l" rtl="0">
              <a:spcBef>
                <a:spcPts val="0"/>
              </a:spcBef>
              <a:spcAft>
                <a:spcPts val="0"/>
              </a:spcAft>
              <a:buClr>
                <a:srgbClr val="003366"/>
              </a:buClr>
              <a:buSzPts val="2000"/>
              <a:buFont typeface="Noto Sans Symbols"/>
              <a:buChar char="○"/>
            </a:pPr>
            <a:r>
              <a:rPr lang="en-US" sz="2000" dirty="0">
                <a:solidFill>
                  <a:srgbClr val="006699"/>
                </a:solidFill>
                <a:latin typeface="Calibri"/>
                <a:ea typeface="Calibri"/>
                <a:cs typeface="Calibri"/>
                <a:sym typeface="Calibri"/>
              </a:rPr>
              <a:t>Braille or Large print </a:t>
            </a:r>
            <a:endParaRPr sz="2000" dirty="0">
              <a:solidFill>
                <a:srgbClr val="006699"/>
              </a:solidFill>
              <a:latin typeface="Calibri"/>
              <a:ea typeface="Calibri"/>
              <a:cs typeface="Calibri"/>
              <a:sym typeface="Calibri"/>
            </a:endParaRPr>
          </a:p>
          <a:p>
            <a:pPr marL="914400" lvl="1" indent="-355600" algn="l" rtl="0">
              <a:spcBef>
                <a:spcPts val="0"/>
              </a:spcBef>
              <a:spcAft>
                <a:spcPts val="0"/>
              </a:spcAft>
              <a:buClr>
                <a:srgbClr val="003366"/>
              </a:buClr>
              <a:buSzPts val="2000"/>
              <a:buFont typeface="Noto Sans Symbols"/>
              <a:buChar char="○"/>
            </a:pPr>
            <a:r>
              <a:rPr lang="en-US" sz="2000" dirty="0">
                <a:solidFill>
                  <a:srgbClr val="006699"/>
                </a:solidFill>
                <a:latin typeface="Calibri"/>
                <a:ea typeface="Calibri"/>
                <a:cs typeface="Calibri"/>
                <a:sym typeface="Calibri"/>
              </a:rPr>
              <a:t>Audio format (text-to-speech)</a:t>
            </a:r>
            <a:endParaRPr sz="2000" dirty="0">
              <a:solidFill>
                <a:srgbClr val="006699"/>
              </a:solidFill>
              <a:latin typeface="Calibri"/>
              <a:ea typeface="Calibri"/>
              <a:cs typeface="Calibri"/>
              <a:sym typeface="Calibri"/>
            </a:endParaRPr>
          </a:p>
          <a:p>
            <a:pPr marL="914400" lvl="1" indent="-355600" algn="l" rtl="0">
              <a:spcBef>
                <a:spcPts val="0"/>
              </a:spcBef>
              <a:spcAft>
                <a:spcPts val="0"/>
              </a:spcAft>
              <a:buClr>
                <a:srgbClr val="003366"/>
              </a:buClr>
              <a:buSzPts val="2000"/>
              <a:buFont typeface="Noto Sans Symbols"/>
              <a:buChar char="○"/>
            </a:pPr>
            <a:r>
              <a:rPr lang="en-US" sz="2000" dirty="0">
                <a:solidFill>
                  <a:srgbClr val="006699"/>
                </a:solidFill>
                <a:latin typeface="Calibri"/>
                <a:ea typeface="Calibri"/>
                <a:cs typeface="Calibri"/>
                <a:sym typeface="Calibri"/>
              </a:rPr>
              <a:t>Electronic methods (email or CD)</a:t>
            </a:r>
            <a:endParaRPr sz="2000" dirty="0">
              <a:solidFill>
                <a:srgbClr val="006699"/>
              </a:solidFill>
              <a:latin typeface="Calibri"/>
              <a:ea typeface="Calibri"/>
              <a:cs typeface="Calibri"/>
              <a:sym typeface="Calibri"/>
            </a:endParaRPr>
          </a:p>
          <a:p>
            <a:pPr marL="457200" lvl="0" indent="-381000" algn="l" rtl="0">
              <a:spcBef>
                <a:spcPts val="0"/>
              </a:spcBef>
              <a:spcAft>
                <a:spcPts val="0"/>
              </a:spcAft>
              <a:buClr>
                <a:srgbClr val="003366"/>
              </a:buClr>
              <a:buSzPts val="2400"/>
              <a:buFont typeface="Noto Sans Symbols"/>
              <a:buChar char="●"/>
            </a:pPr>
            <a:r>
              <a:rPr lang="en-US" sz="2400" dirty="0">
                <a:solidFill>
                  <a:srgbClr val="005288"/>
                </a:solidFill>
                <a:latin typeface="Calibri"/>
                <a:ea typeface="Calibri"/>
                <a:cs typeface="Calibri"/>
                <a:sym typeface="Calibri"/>
              </a:rPr>
              <a:t>Note taking</a:t>
            </a:r>
            <a:endParaRPr sz="2400" dirty="0">
              <a:solidFill>
                <a:srgbClr val="005288"/>
              </a:solidFill>
              <a:latin typeface="Calibri"/>
              <a:ea typeface="Calibri"/>
              <a:cs typeface="Calibri"/>
              <a:sym typeface="Calibri"/>
            </a:endParaRPr>
          </a:p>
          <a:p>
            <a:pPr marL="457200" lvl="0" indent="-381000" algn="l" rtl="0">
              <a:spcBef>
                <a:spcPts val="0"/>
              </a:spcBef>
              <a:spcAft>
                <a:spcPts val="0"/>
              </a:spcAft>
              <a:buClr>
                <a:srgbClr val="003366"/>
              </a:buClr>
              <a:buSzPts val="2400"/>
              <a:buFont typeface="Noto Sans Symbols"/>
              <a:buChar char="●"/>
            </a:pPr>
            <a:r>
              <a:rPr lang="en-US" sz="2400" dirty="0">
                <a:solidFill>
                  <a:srgbClr val="005288"/>
                </a:solidFill>
                <a:latin typeface="Calibri"/>
                <a:ea typeface="Calibri"/>
                <a:cs typeface="Calibri"/>
                <a:sym typeface="Calibri"/>
              </a:rPr>
              <a:t>Extended breaks</a:t>
            </a:r>
            <a:endParaRPr sz="2400" dirty="0">
              <a:solidFill>
                <a:srgbClr val="005288"/>
              </a:solidFill>
              <a:latin typeface="Calibri"/>
              <a:ea typeface="Calibri"/>
              <a:cs typeface="Calibri"/>
              <a:sym typeface="Calibri"/>
            </a:endParaRPr>
          </a:p>
          <a:p>
            <a:pPr marL="457200" lvl="0" indent="-381000" algn="l" rtl="0">
              <a:spcBef>
                <a:spcPts val="0"/>
              </a:spcBef>
              <a:spcAft>
                <a:spcPts val="0"/>
              </a:spcAft>
              <a:buClr>
                <a:srgbClr val="003366"/>
              </a:buClr>
              <a:buSzPts val="2400"/>
              <a:buFont typeface="Noto Sans Symbols"/>
              <a:buChar char="●"/>
            </a:pPr>
            <a:r>
              <a:rPr lang="en-US" sz="2400" dirty="0">
                <a:solidFill>
                  <a:srgbClr val="005288"/>
                </a:solidFill>
                <a:latin typeface="Calibri"/>
                <a:ea typeface="Calibri"/>
                <a:cs typeface="Calibri"/>
                <a:sym typeface="Calibri"/>
              </a:rPr>
              <a:t>Seating locations</a:t>
            </a:r>
            <a:endParaRPr dirty="0">
              <a:solidFill>
                <a:srgbClr val="000000"/>
              </a:solidFill>
              <a:highlight>
                <a:srgbClr val="FFFFFF"/>
              </a:highlight>
            </a:endParaRPr>
          </a:p>
          <a:p>
            <a:pPr marL="0" lvl="0" indent="0" algn="l" rtl="0">
              <a:spcBef>
                <a:spcPts val="360"/>
              </a:spcBef>
              <a:spcAft>
                <a:spcPts val="0"/>
              </a:spcAft>
              <a:buNone/>
            </a:pPr>
            <a:endParaRPr dirty="0"/>
          </a:p>
          <a:p>
            <a:pPr marL="0" lvl="0" indent="0" algn="l" rtl="0">
              <a:spcBef>
                <a:spcPts val="0"/>
              </a:spcBef>
              <a:spcAft>
                <a:spcPts val="0"/>
              </a:spcAft>
              <a:buNone/>
            </a:pPr>
            <a:endParaRPr dirty="0"/>
          </a:p>
        </p:txBody>
      </p:sp>
      <p:sp>
        <p:nvSpPr>
          <p:cNvPr id="128" name="Google Shape;128;g8b84eb92f9_0_7:notes"/>
          <p:cNvSpPr txBox="1">
            <a:spLocks noGrp="1"/>
          </p:cNvSpPr>
          <p:nvPr>
            <p:ph type="sldNum" idx="12"/>
          </p:nvPr>
        </p:nvSpPr>
        <p:spPr>
          <a:xfrm>
            <a:off x="3970338" y="8829675"/>
            <a:ext cx="3038400" cy="4650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23608d479_0_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23608d479_0_1: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dirty="0"/>
          </a:p>
        </p:txBody>
      </p:sp>
      <p:sp>
        <p:nvSpPr>
          <p:cNvPr id="137" name="Google Shape;137;g823608d479_0_1: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23608d479_1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23608d479_1_0: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1200"/>
              </a:spcAft>
              <a:buNone/>
            </a:pPr>
            <a:endParaRPr dirty="0"/>
          </a:p>
        </p:txBody>
      </p:sp>
      <p:sp>
        <p:nvSpPr>
          <p:cNvPr id="150" name="Google Shape;150;g823608d479_1_0: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23608d479_1_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23608d479_1_7: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US" dirty="0"/>
              <a:t>Universal design- good meeting practices that help make a meeting more inclusive also make it more PRODUCTIVE for all participants, not just PWD.</a:t>
            </a:r>
            <a:endParaRPr dirty="0"/>
          </a:p>
          <a:p>
            <a:pPr marL="457200" lvl="0" indent="-317500" algn="l" rtl="0">
              <a:spcBef>
                <a:spcPts val="360"/>
              </a:spcBef>
              <a:spcAft>
                <a:spcPts val="0"/>
              </a:spcAft>
              <a:buSzPts val="1400"/>
              <a:buChar char="●"/>
            </a:pPr>
            <a:r>
              <a:rPr lang="en-US" dirty="0"/>
              <a:t>Establish a single Point of Contact for meeting logistics and accommodations</a:t>
            </a:r>
            <a:endParaRPr dirty="0"/>
          </a:p>
          <a:p>
            <a:pPr marL="457200" lvl="0" indent="-317500" algn="l" rtl="0">
              <a:spcBef>
                <a:spcPts val="0"/>
              </a:spcBef>
              <a:spcAft>
                <a:spcPts val="0"/>
              </a:spcAft>
              <a:buSzPts val="1400"/>
              <a:buChar char="●"/>
            </a:pPr>
            <a:r>
              <a:rPr lang="en-US" dirty="0"/>
              <a:t>Obtain technical support when and if needed</a:t>
            </a:r>
            <a:endParaRPr dirty="0"/>
          </a:p>
          <a:p>
            <a:pPr marL="457200" lvl="0" indent="-317500" algn="l" rtl="0">
              <a:spcBef>
                <a:spcPts val="0"/>
              </a:spcBef>
              <a:spcAft>
                <a:spcPts val="0"/>
              </a:spcAft>
              <a:buSzPts val="1400"/>
              <a:buChar char="●"/>
            </a:pPr>
            <a:r>
              <a:rPr lang="en-US" dirty="0"/>
              <a:t>Provide the option for a technology test prior to your meeting.</a:t>
            </a:r>
            <a:endParaRPr dirty="0"/>
          </a:p>
          <a:p>
            <a:pPr marL="457200" lvl="0" indent="-317500" algn="l" rtl="0">
              <a:spcBef>
                <a:spcPts val="0"/>
              </a:spcBef>
              <a:spcAft>
                <a:spcPts val="0"/>
              </a:spcAft>
              <a:buSzPts val="1400"/>
              <a:buChar char="●"/>
            </a:pPr>
            <a:r>
              <a:rPr lang="en-US" dirty="0"/>
              <a:t>Implement good meeting management techniques</a:t>
            </a:r>
            <a:endParaRPr dirty="0"/>
          </a:p>
          <a:p>
            <a:pPr marL="457200" lvl="0" indent="-317500" algn="l" rtl="0">
              <a:spcBef>
                <a:spcPts val="0"/>
              </a:spcBef>
              <a:spcAft>
                <a:spcPts val="0"/>
              </a:spcAft>
              <a:buSzPts val="1400"/>
              <a:buChar char="●"/>
            </a:pPr>
            <a:r>
              <a:rPr lang="en-US" dirty="0"/>
              <a:t>Develop and distribute Communication Rules prior to your meeting, and review them at the start of every meeting</a:t>
            </a:r>
            <a:endParaRPr dirty="0"/>
          </a:p>
          <a:p>
            <a:pPr marL="914400" lvl="1" indent="-317500" algn="l" rtl="0">
              <a:spcBef>
                <a:spcPts val="0"/>
              </a:spcBef>
              <a:spcAft>
                <a:spcPts val="0"/>
              </a:spcAft>
              <a:buSzPts val="1400"/>
              <a:buChar char="○"/>
            </a:pPr>
            <a:r>
              <a:rPr lang="en-US" dirty="0"/>
              <a:t>For example: If you’re not talking, mute your mic/phone and turn off video.</a:t>
            </a:r>
            <a:endParaRPr dirty="0"/>
          </a:p>
          <a:p>
            <a:pPr marL="914400" lvl="1" indent="-317500" algn="l" rtl="0">
              <a:spcBef>
                <a:spcPts val="0"/>
              </a:spcBef>
              <a:spcAft>
                <a:spcPts val="0"/>
              </a:spcAft>
              <a:buSzPts val="1400"/>
              <a:buChar char="○"/>
            </a:pPr>
            <a:r>
              <a:rPr lang="en-US" dirty="0"/>
              <a:t>Only one person can talk at a time -- digital audio is not the same as 3D audio if we’re in the same room so if 2 people are talking at the same time, the audio broadcasts out to everybody else as inaudible. </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159" name="Google Shape;159;g823608d479_1_7: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bca3f1a58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8bca3f1a58_0_0: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480"/>
              </a:spcBef>
              <a:spcAft>
                <a:spcPts val="0"/>
              </a:spcAft>
              <a:buNone/>
            </a:pPr>
            <a:r>
              <a:rPr lang="en-US" b="1" dirty="0">
                <a:solidFill>
                  <a:schemeClr val="accent2"/>
                </a:solidFill>
                <a:highlight>
                  <a:schemeClr val="lt1"/>
                </a:highlight>
              </a:rPr>
              <a:t>Agenda: </a:t>
            </a:r>
            <a:r>
              <a:rPr lang="en-US" dirty="0">
                <a:solidFill>
                  <a:schemeClr val="accent2"/>
                </a:solidFill>
                <a:highlight>
                  <a:schemeClr val="lt1"/>
                </a:highlight>
              </a:rPr>
              <a:t>Distribute a detailed agenda prior to your meeting*</a:t>
            </a:r>
          </a:p>
          <a:p>
            <a:pPr marL="0" lvl="0" indent="0" algn="l" rtl="0">
              <a:spcBef>
                <a:spcPts val="1000"/>
              </a:spcBef>
              <a:spcAft>
                <a:spcPts val="0"/>
              </a:spcAft>
              <a:buNone/>
            </a:pPr>
            <a:r>
              <a:rPr lang="en-US" b="1" dirty="0">
                <a:solidFill>
                  <a:schemeClr val="accent2"/>
                </a:solidFill>
                <a:highlight>
                  <a:schemeClr val="lt1"/>
                </a:highlight>
              </a:rPr>
              <a:t>Attendee List: </a:t>
            </a:r>
            <a:r>
              <a:rPr lang="en-US" dirty="0">
                <a:solidFill>
                  <a:schemeClr val="accent2"/>
                </a:solidFill>
                <a:highlight>
                  <a:schemeClr val="lt1"/>
                </a:highlight>
              </a:rPr>
              <a:t>Make available a list of confirmed attendees</a:t>
            </a:r>
          </a:p>
          <a:p>
            <a:pPr marL="0" lvl="0" indent="0" algn="l" rtl="0">
              <a:spcBef>
                <a:spcPts val="1000"/>
              </a:spcBef>
              <a:spcAft>
                <a:spcPts val="0"/>
              </a:spcAft>
              <a:buNone/>
            </a:pPr>
            <a:r>
              <a:rPr lang="en-US" b="1" dirty="0">
                <a:solidFill>
                  <a:schemeClr val="accent2"/>
                </a:solidFill>
                <a:highlight>
                  <a:schemeClr val="lt1"/>
                </a:highlight>
              </a:rPr>
              <a:t>Moderator: </a:t>
            </a:r>
            <a:r>
              <a:rPr lang="en-US" dirty="0">
                <a:solidFill>
                  <a:schemeClr val="accent2"/>
                </a:solidFill>
                <a:highlight>
                  <a:schemeClr val="lt1"/>
                </a:highlight>
              </a:rPr>
              <a:t>Assign one participant to serve as meeting moderator</a:t>
            </a:r>
          </a:p>
          <a:p>
            <a:pPr marL="0" lvl="0" indent="0" algn="l" rtl="0">
              <a:spcBef>
                <a:spcPts val="1000"/>
              </a:spcBef>
              <a:spcAft>
                <a:spcPts val="0"/>
              </a:spcAft>
              <a:buNone/>
            </a:pPr>
            <a:r>
              <a:rPr lang="en-US" b="1" dirty="0">
                <a:solidFill>
                  <a:schemeClr val="accent2"/>
                </a:solidFill>
                <a:highlight>
                  <a:schemeClr val="lt1"/>
                </a:highlight>
              </a:rPr>
              <a:t>Name Announcements: </a:t>
            </a:r>
            <a:r>
              <a:rPr lang="en-US" dirty="0">
                <a:solidFill>
                  <a:schemeClr val="accent2"/>
                </a:solidFill>
                <a:highlight>
                  <a:schemeClr val="lt1"/>
                </a:highlight>
              </a:rPr>
              <a:t>Remind participants to identify themselves before they begin to speak</a:t>
            </a:r>
          </a:p>
          <a:p>
            <a:pPr marL="0" lvl="0" indent="0" algn="l" rtl="0">
              <a:spcBef>
                <a:spcPts val="1000"/>
              </a:spcBef>
              <a:spcAft>
                <a:spcPts val="0"/>
              </a:spcAft>
              <a:buNone/>
            </a:pPr>
            <a:r>
              <a:rPr lang="en-US" b="1" dirty="0">
                <a:solidFill>
                  <a:schemeClr val="accent2"/>
                </a:solidFill>
                <a:highlight>
                  <a:schemeClr val="lt1"/>
                </a:highlight>
              </a:rPr>
              <a:t>Manage turn-taking: </a:t>
            </a:r>
            <a:r>
              <a:rPr lang="en-US" dirty="0">
                <a:solidFill>
                  <a:schemeClr val="accent2"/>
                </a:solidFill>
                <a:highlight>
                  <a:schemeClr val="lt1"/>
                </a:highlight>
              </a:rPr>
              <a:t>Establish a clear procedure (or utilize a digital tool) to manage turn taking</a:t>
            </a:r>
          </a:p>
          <a:p>
            <a:pPr marL="0" lvl="0" indent="0" algn="l" rtl="0">
              <a:spcBef>
                <a:spcPts val="1000"/>
              </a:spcBef>
              <a:spcAft>
                <a:spcPts val="0"/>
              </a:spcAft>
              <a:buNone/>
            </a:pPr>
            <a:r>
              <a:rPr lang="en-US" b="1" dirty="0">
                <a:solidFill>
                  <a:schemeClr val="accent2"/>
                </a:solidFill>
                <a:highlight>
                  <a:schemeClr val="lt1"/>
                </a:highlight>
              </a:rPr>
              <a:t>Document sharing: </a:t>
            </a:r>
            <a:r>
              <a:rPr lang="en-US" dirty="0">
                <a:solidFill>
                  <a:schemeClr val="accent2"/>
                </a:solidFill>
                <a:highlight>
                  <a:schemeClr val="lt1"/>
                </a:highlight>
              </a:rPr>
              <a:t>Distribute any relevant documents well in advance of the meeting*</a:t>
            </a:r>
          </a:p>
          <a:p>
            <a:pPr marL="0" lvl="0" indent="0" algn="l" rtl="0">
              <a:spcBef>
                <a:spcPts val="1000"/>
              </a:spcBef>
              <a:spcAft>
                <a:spcPts val="0"/>
              </a:spcAft>
              <a:buNone/>
            </a:pPr>
            <a:r>
              <a:rPr lang="en-US" sz="1200" i="1" dirty="0">
                <a:solidFill>
                  <a:schemeClr val="dk2"/>
                </a:solidFill>
              </a:rPr>
              <a:t>*Any/all document distribution should consider accessibility of those documents </a:t>
            </a:r>
            <a:br>
              <a:rPr lang="en-US" sz="1200" i="1" dirty="0">
                <a:solidFill>
                  <a:schemeClr val="dk2"/>
                </a:solidFill>
              </a:rPr>
            </a:br>
            <a:r>
              <a:rPr lang="en-US" sz="1200" i="1" dirty="0">
                <a:solidFill>
                  <a:schemeClr val="dk2"/>
                </a:solidFill>
              </a:rPr>
              <a:t>(e.g. word format, PDF, plaintext, braille, videos to be captioned &amp; audio described)</a:t>
            </a:r>
          </a:p>
          <a:p>
            <a:pPr marL="0" lvl="0" indent="0" algn="l" rtl="0">
              <a:spcBef>
                <a:spcPts val="480"/>
              </a:spcBef>
              <a:spcAft>
                <a:spcPts val="0"/>
              </a:spcAft>
              <a:buNone/>
            </a:pPr>
            <a:r>
              <a:rPr lang="en-US" b="1" dirty="0">
                <a:solidFill>
                  <a:schemeClr val="accent2"/>
                </a:solidFill>
              </a:rPr>
              <a:t>Communication style:</a:t>
            </a:r>
            <a:r>
              <a:rPr lang="en-US" dirty="0">
                <a:solidFill>
                  <a:schemeClr val="accent2"/>
                </a:solidFill>
              </a:rPr>
              <a:t> Describe the content of the graphics, speak at a moderate rate and stay on topic for ease of communication </a:t>
            </a:r>
            <a:endParaRPr lang="en-US" b="1" dirty="0">
              <a:solidFill>
                <a:schemeClr val="accent2"/>
              </a:solidFill>
            </a:endParaRPr>
          </a:p>
          <a:p>
            <a:pPr marL="0" lvl="0" indent="0" algn="l" rtl="0">
              <a:spcBef>
                <a:spcPts val="1000"/>
              </a:spcBef>
              <a:spcAft>
                <a:spcPts val="0"/>
              </a:spcAft>
              <a:buNone/>
            </a:pPr>
            <a:r>
              <a:rPr lang="en-US" b="1" dirty="0">
                <a:solidFill>
                  <a:schemeClr val="accent2"/>
                </a:solidFill>
              </a:rPr>
              <a:t>Check In: </a:t>
            </a:r>
            <a:r>
              <a:rPr lang="en-US" dirty="0">
                <a:solidFill>
                  <a:schemeClr val="accent2"/>
                </a:solidFill>
              </a:rPr>
              <a:t>At the beginning of your meeting take a moment to ask whether all attendees have what they need for effective communication.</a:t>
            </a:r>
          </a:p>
          <a:p>
            <a:pPr marL="0" lvl="0" indent="0" algn="l" rtl="0">
              <a:spcBef>
                <a:spcPts val="1000"/>
              </a:spcBef>
              <a:spcAft>
                <a:spcPts val="0"/>
              </a:spcAft>
              <a:buNone/>
            </a:pPr>
            <a:r>
              <a:rPr lang="en-US" b="1" dirty="0">
                <a:solidFill>
                  <a:schemeClr val="accent2"/>
                </a:solidFill>
              </a:rPr>
              <a:t>Solicit Feedback: </a:t>
            </a:r>
            <a:r>
              <a:rPr lang="en-US" dirty="0">
                <a:solidFill>
                  <a:schemeClr val="accent2"/>
                </a:solidFill>
              </a:rPr>
              <a:t>Provide a contact for and specifically solicit feedback on accessibility of the meeting. </a:t>
            </a:r>
          </a:p>
          <a:p>
            <a:pPr marL="0" lvl="0" indent="0" algn="l" rtl="0">
              <a:spcBef>
                <a:spcPts val="1000"/>
              </a:spcBef>
              <a:spcAft>
                <a:spcPts val="1000"/>
              </a:spcAft>
              <a:buNone/>
            </a:pPr>
            <a:r>
              <a:rPr lang="en-US" b="1" dirty="0">
                <a:solidFill>
                  <a:schemeClr val="accent2"/>
                </a:solidFill>
              </a:rPr>
              <a:t>Screen share sparingly:</a:t>
            </a:r>
            <a:r>
              <a:rPr lang="en-US" dirty="0">
                <a:solidFill>
                  <a:schemeClr val="accent2"/>
                </a:solidFill>
              </a:rPr>
              <a:t> Screen/content is not accessible to  screen readers users, and can take screen space away from video that may be needed. Use with caution, and consider toggling shared content on and off only when needed.</a:t>
            </a:r>
          </a:p>
          <a:p>
            <a:pPr marL="0" lvl="0" indent="0" algn="l" rtl="0">
              <a:spcBef>
                <a:spcPts val="1000"/>
              </a:spcBef>
              <a:spcAft>
                <a:spcPts val="0"/>
              </a:spcAft>
              <a:buNone/>
            </a:pPr>
            <a:endParaRPr lang="en-US" dirty="0">
              <a:solidFill>
                <a:schemeClr val="accent2"/>
              </a:solidFill>
              <a:highlight>
                <a:schemeClr val="lt1"/>
              </a:highlight>
            </a:endParaRPr>
          </a:p>
          <a:p>
            <a:pPr marL="0" lvl="0" indent="0" algn="l" rtl="0">
              <a:spcBef>
                <a:spcPts val="1000"/>
              </a:spcBef>
              <a:spcAft>
                <a:spcPts val="0"/>
              </a:spcAft>
              <a:buNone/>
            </a:pPr>
            <a:endParaRPr lang="en-US" dirty="0">
              <a:solidFill>
                <a:schemeClr val="accent2"/>
              </a:solidFill>
              <a:highlight>
                <a:schemeClr val="lt1"/>
              </a:highlight>
            </a:endParaRPr>
          </a:p>
        </p:txBody>
      </p:sp>
      <p:sp>
        <p:nvSpPr>
          <p:cNvPr id="167" name="Google Shape;167;g8bca3f1a58_0_0:notes"/>
          <p:cNvSpPr txBox="1">
            <a:spLocks noGrp="1"/>
          </p:cNvSpPr>
          <p:nvPr>
            <p:ph type="sldNum" idx="12"/>
          </p:nvPr>
        </p:nvSpPr>
        <p:spPr>
          <a:xfrm>
            <a:off x="3970338"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Main Title Slide">
  <p:cSld name="Main Title Slide">
    <p:spTree>
      <p:nvGrpSpPr>
        <p:cNvPr id="1" name="Shape 20"/>
        <p:cNvGrpSpPr/>
        <p:nvPr/>
      </p:nvGrpSpPr>
      <p:grpSpPr>
        <a:xfrm>
          <a:off x="0" y="0"/>
          <a:ext cx="0" cy="0"/>
          <a:chOff x="0" y="0"/>
          <a:chExt cx="0" cy="0"/>
        </a:xfrm>
      </p:grpSpPr>
      <p:sp>
        <p:nvSpPr>
          <p:cNvPr id="21" name="Google Shape;21;p2"/>
          <p:cNvSpPr/>
          <p:nvPr/>
        </p:nvSpPr>
        <p:spPr>
          <a:xfrm>
            <a:off x="0" y="6223000"/>
            <a:ext cx="9144000" cy="646113"/>
          </a:xfrm>
          <a:prstGeom prst="rect">
            <a:avLst/>
          </a:prstGeom>
          <a:gradFill>
            <a:gsLst>
              <a:gs pos="0">
                <a:srgbClr val="005288"/>
              </a:gs>
              <a:gs pos="100000">
                <a:srgbClr val="006699"/>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pic>
        <p:nvPicPr>
          <p:cNvPr id="22" name="Google Shape;22;p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048000" y="6234113"/>
            <a:ext cx="12192000" cy="635000"/>
          </a:xfrm>
          <a:prstGeom prst="rect">
            <a:avLst/>
          </a:prstGeom>
          <a:noFill/>
          <a:ln>
            <a:noFill/>
          </a:ln>
        </p:spPr>
      </p:pic>
      <p:pic>
        <p:nvPicPr>
          <p:cNvPr id="23" name="Google Shape;2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400" y="228600"/>
            <a:ext cx="2374900" cy="690563"/>
          </a:xfrm>
          <a:prstGeom prst="rect">
            <a:avLst/>
          </a:prstGeom>
          <a:noFill/>
          <a:ln>
            <a:noFill/>
          </a:ln>
        </p:spPr>
      </p:pic>
      <p:sp>
        <p:nvSpPr>
          <p:cNvPr id="24" name="Google Shape;24;p2"/>
          <p:cNvSpPr txBox="1">
            <a:spLocks noGrp="1"/>
          </p:cNvSpPr>
          <p:nvPr>
            <p:ph type="ctrTitle"/>
          </p:nvPr>
        </p:nvSpPr>
        <p:spPr>
          <a:xfrm>
            <a:off x="1714500" y="3387944"/>
            <a:ext cx="6000750" cy="646114"/>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4000" b="0">
                <a:solidFill>
                  <a:srgbClr val="006699"/>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ubTitle" idx="1"/>
          </p:nvPr>
        </p:nvSpPr>
        <p:spPr>
          <a:xfrm>
            <a:off x="1714500" y="3026467"/>
            <a:ext cx="3657600" cy="262993"/>
          </a:xfrm>
          <a:prstGeom prst="rect">
            <a:avLst/>
          </a:prstGeom>
          <a:noFill/>
          <a:ln>
            <a:noFill/>
          </a:ln>
        </p:spPr>
        <p:txBody>
          <a:bodyPr spcFirstLastPara="1" wrap="square" lIns="0" tIns="0" rIns="0" bIns="0" anchor="t" anchorCtr="0">
            <a:noAutofit/>
          </a:bodyPr>
          <a:lstStyle>
            <a:lvl1pPr lvl="0" algn="l">
              <a:spcBef>
                <a:spcPts val="400"/>
              </a:spcBef>
              <a:spcAft>
                <a:spcPts val="0"/>
              </a:spcAft>
              <a:buSzPts val="2000"/>
              <a:buFont typeface="Noto Sans Symbols"/>
              <a:buNone/>
              <a:defRPr sz="2000">
                <a:solidFill>
                  <a:schemeClr val="dk1"/>
                </a:solidFill>
                <a:latin typeface="Calibri"/>
                <a:ea typeface="Calibri"/>
                <a:cs typeface="Calibri"/>
                <a:sym typeface="Calibri"/>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ist">
  <p:cSld name="List">
    <p:spTree>
      <p:nvGrpSpPr>
        <p:cNvPr id="1" name="Shape 28"/>
        <p:cNvGrpSpPr/>
        <p:nvPr/>
      </p:nvGrpSpPr>
      <p:grpSpPr>
        <a:xfrm>
          <a:off x="0" y="0"/>
          <a:ext cx="0" cy="0"/>
          <a:chOff x="0" y="0"/>
          <a:chExt cx="0" cy="0"/>
        </a:xfrm>
      </p:grpSpPr>
      <p:sp>
        <p:nvSpPr>
          <p:cNvPr id="29" name="Google Shape;29;p3"/>
          <p:cNvSpPr txBox="1">
            <a:spLocks noGrp="1"/>
          </p:cNvSpPr>
          <p:nvPr>
            <p:ph type="body" idx="1"/>
          </p:nvPr>
        </p:nvSpPr>
        <p:spPr>
          <a:xfrm>
            <a:off x="224613" y="838211"/>
            <a:ext cx="8686800" cy="5132721"/>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Font typeface="Noto Sans Symbols"/>
              <a:buChar char="▪"/>
              <a:defRPr sz="2400">
                <a:latin typeface="Calibri"/>
                <a:ea typeface="Calibri"/>
                <a:cs typeface="Calibri"/>
                <a:sym typeface="Calibri"/>
              </a:defRPr>
            </a:lvl1pPr>
            <a:lvl2pPr marL="914400" lvl="1" indent="-355600" algn="l">
              <a:spcBef>
                <a:spcPts val="400"/>
              </a:spcBef>
              <a:spcAft>
                <a:spcPts val="0"/>
              </a:spcAft>
              <a:buSzPts val="2000"/>
              <a:buFont typeface="Noto Sans Symbols"/>
              <a:buChar char="▪"/>
              <a:defRPr sz="2000">
                <a:latin typeface="Calibri"/>
                <a:ea typeface="Calibri"/>
                <a:cs typeface="Calibri"/>
                <a:sym typeface="Calibri"/>
              </a:defRPr>
            </a:lvl2pPr>
            <a:lvl3pPr marL="1371600" lvl="2" indent="-342900" algn="l">
              <a:spcBef>
                <a:spcPts val="360"/>
              </a:spcBef>
              <a:spcAft>
                <a:spcPts val="0"/>
              </a:spcAft>
              <a:buSzPts val="1800"/>
              <a:buFont typeface="Noto Sans Symbols"/>
              <a:buChar char="▪"/>
              <a:defRPr sz="1800">
                <a:latin typeface="Calibri"/>
                <a:ea typeface="Calibri"/>
                <a:cs typeface="Calibri"/>
                <a:sym typeface="Calibri"/>
              </a:defRPr>
            </a:lvl3pPr>
            <a:lvl4pPr marL="1828800" lvl="3" indent="-330200" algn="l">
              <a:spcBef>
                <a:spcPts val="320"/>
              </a:spcBef>
              <a:spcAft>
                <a:spcPts val="0"/>
              </a:spcAft>
              <a:buSzPts val="1600"/>
              <a:buFont typeface="Noto Sans Symbols"/>
              <a:buChar char="▪"/>
              <a:defRPr sz="1600">
                <a:latin typeface="Calibri"/>
                <a:ea typeface="Calibri"/>
                <a:cs typeface="Calibri"/>
                <a:sym typeface="Calibri"/>
              </a:defRPr>
            </a:lvl4pPr>
            <a:lvl5pPr marL="2286000" lvl="4" indent="-317500" algn="l">
              <a:spcBef>
                <a:spcPts val="280"/>
              </a:spcBef>
              <a:spcAft>
                <a:spcPts val="0"/>
              </a:spcAft>
              <a:buSzPts val="1400"/>
              <a:buFont typeface="Noto Sans Symbols"/>
              <a:buChar char="▪"/>
              <a:defRPr sz="1400">
                <a:latin typeface="Calibri"/>
                <a:ea typeface="Calibri"/>
                <a:cs typeface="Calibri"/>
                <a:sym typeface="Calibri"/>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0" name="Google Shape;30;p3"/>
          <p:cNvSpPr txBox="1">
            <a:spLocks noGrp="1"/>
          </p:cNvSpPr>
          <p:nvPr>
            <p:ph type="title"/>
          </p:nvPr>
        </p:nvSpPr>
        <p:spPr>
          <a:xfrm>
            <a:off x="228600" y="0"/>
            <a:ext cx="8686800" cy="75088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7005638" y="5972175"/>
            <a:ext cx="1905000" cy="2286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rgbClr val="003366"/>
                </a:solidFill>
                <a:latin typeface="Calibri"/>
                <a:ea typeface="Calibri"/>
                <a:cs typeface="Calibri"/>
                <a:sym typeface="Calibri"/>
              </a:defRPr>
            </a:lvl1pPr>
            <a:lvl2pPr marL="0" marR="0" lvl="1" indent="0" algn="r">
              <a:spcBef>
                <a:spcPts val="0"/>
              </a:spcBef>
              <a:spcAft>
                <a:spcPts val="0"/>
              </a:spcAft>
              <a:buNone/>
              <a:defRPr sz="1000" b="0" i="0" u="none" strike="noStrike" cap="none">
                <a:solidFill>
                  <a:srgbClr val="003366"/>
                </a:solidFill>
                <a:latin typeface="Calibri"/>
                <a:ea typeface="Calibri"/>
                <a:cs typeface="Calibri"/>
                <a:sym typeface="Calibri"/>
              </a:defRPr>
            </a:lvl2pPr>
            <a:lvl3pPr marL="0" marR="0" lvl="2" indent="0" algn="r">
              <a:spcBef>
                <a:spcPts val="0"/>
              </a:spcBef>
              <a:spcAft>
                <a:spcPts val="0"/>
              </a:spcAft>
              <a:buNone/>
              <a:defRPr sz="1000" b="0" i="0" u="none" strike="noStrike" cap="none">
                <a:solidFill>
                  <a:srgbClr val="003366"/>
                </a:solidFill>
                <a:latin typeface="Calibri"/>
                <a:ea typeface="Calibri"/>
                <a:cs typeface="Calibri"/>
                <a:sym typeface="Calibri"/>
              </a:defRPr>
            </a:lvl3pPr>
            <a:lvl4pPr marL="0" marR="0" lvl="3" indent="0" algn="r">
              <a:spcBef>
                <a:spcPts val="0"/>
              </a:spcBef>
              <a:spcAft>
                <a:spcPts val="0"/>
              </a:spcAft>
              <a:buNone/>
              <a:defRPr sz="1000" b="0" i="0" u="none" strike="noStrike" cap="none">
                <a:solidFill>
                  <a:srgbClr val="003366"/>
                </a:solidFill>
                <a:latin typeface="Calibri"/>
                <a:ea typeface="Calibri"/>
                <a:cs typeface="Calibri"/>
                <a:sym typeface="Calibri"/>
              </a:defRPr>
            </a:lvl4pPr>
            <a:lvl5pPr marL="0" marR="0" lvl="4" indent="0" algn="r">
              <a:spcBef>
                <a:spcPts val="0"/>
              </a:spcBef>
              <a:spcAft>
                <a:spcPts val="0"/>
              </a:spcAft>
              <a:buNone/>
              <a:defRPr sz="1000" b="0" i="0" u="none" strike="noStrike" cap="none">
                <a:solidFill>
                  <a:srgbClr val="003366"/>
                </a:solidFill>
                <a:latin typeface="Calibri"/>
                <a:ea typeface="Calibri"/>
                <a:cs typeface="Calibri"/>
                <a:sym typeface="Calibri"/>
              </a:defRPr>
            </a:lvl5pPr>
            <a:lvl6pPr marL="0" marR="0" lvl="5" indent="0" algn="r">
              <a:spcBef>
                <a:spcPts val="0"/>
              </a:spcBef>
              <a:spcAft>
                <a:spcPts val="0"/>
              </a:spcAft>
              <a:buNone/>
              <a:defRPr sz="1000" b="0" i="0" u="none" strike="noStrike" cap="none">
                <a:solidFill>
                  <a:srgbClr val="003366"/>
                </a:solidFill>
                <a:latin typeface="Calibri"/>
                <a:ea typeface="Calibri"/>
                <a:cs typeface="Calibri"/>
                <a:sym typeface="Calibri"/>
              </a:defRPr>
            </a:lvl6pPr>
            <a:lvl7pPr marL="0" marR="0" lvl="6" indent="0" algn="r">
              <a:spcBef>
                <a:spcPts val="0"/>
              </a:spcBef>
              <a:spcAft>
                <a:spcPts val="0"/>
              </a:spcAft>
              <a:buNone/>
              <a:defRPr sz="1000" b="0" i="0" u="none" strike="noStrike" cap="none">
                <a:solidFill>
                  <a:srgbClr val="003366"/>
                </a:solidFill>
                <a:latin typeface="Calibri"/>
                <a:ea typeface="Calibri"/>
                <a:cs typeface="Calibri"/>
                <a:sym typeface="Calibri"/>
              </a:defRPr>
            </a:lvl7pPr>
            <a:lvl8pPr marL="0" marR="0" lvl="7" indent="0" algn="r">
              <a:spcBef>
                <a:spcPts val="0"/>
              </a:spcBef>
              <a:spcAft>
                <a:spcPts val="0"/>
              </a:spcAft>
              <a:buNone/>
              <a:defRPr sz="1000" b="0" i="0" u="none" strike="noStrike" cap="none">
                <a:solidFill>
                  <a:srgbClr val="003366"/>
                </a:solidFill>
                <a:latin typeface="Calibri"/>
                <a:ea typeface="Calibri"/>
                <a:cs typeface="Calibri"/>
                <a:sym typeface="Calibri"/>
              </a:defRPr>
            </a:lvl8pPr>
            <a:lvl9pPr marL="0" marR="0" lvl="8" indent="0" algn="r">
              <a:spcBef>
                <a:spcPts val="0"/>
              </a:spcBef>
              <a:spcAft>
                <a:spcPts val="0"/>
              </a:spcAft>
              <a:buNone/>
              <a:defRPr sz="1000" b="0" i="0" u="none" strike="noStrike" cap="none">
                <a:solidFill>
                  <a:srgbClr val="00336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Title">
  <p:cSld name="Section Title">
    <p:spTree>
      <p:nvGrpSpPr>
        <p:cNvPr id="1" name="Shape 32"/>
        <p:cNvGrpSpPr/>
        <p:nvPr/>
      </p:nvGrpSpPr>
      <p:grpSpPr>
        <a:xfrm>
          <a:off x="0" y="0"/>
          <a:ext cx="0" cy="0"/>
          <a:chOff x="0" y="0"/>
          <a:chExt cx="0" cy="0"/>
        </a:xfrm>
      </p:grpSpPr>
      <p:pic>
        <p:nvPicPr>
          <p:cNvPr id="33" name="Google Shape;33;p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228600"/>
            <a:ext cx="2374900" cy="690563"/>
          </a:xfrm>
          <a:prstGeom prst="rect">
            <a:avLst/>
          </a:prstGeom>
          <a:noFill/>
          <a:ln>
            <a:noFill/>
          </a:ln>
        </p:spPr>
      </p:pic>
      <p:sp>
        <p:nvSpPr>
          <p:cNvPr id="34" name="Google Shape;34;p4"/>
          <p:cNvSpPr/>
          <p:nvPr/>
        </p:nvSpPr>
        <p:spPr>
          <a:xfrm>
            <a:off x="0" y="6223000"/>
            <a:ext cx="9144000" cy="646113"/>
          </a:xfrm>
          <a:prstGeom prst="rect">
            <a:avLst/>
          </a:prstGeom>
          <a:gradFill>
            <a:gsLst>
              <a:gs pos="0">
                <a:srgbClr val="005288"/>
              </a:gs>
              <a:gs pos="100000">
                <a:srgbClr val="006699"/>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pic>
        <p:nvPicPr>
          <p:cNvPr id="35" name="Google Shape;35;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0" y="6234113"/>
            <a:ext cx="12192000" cy="635000"/>
          </a:xfrm>
          <a:prstGeom prst="rect">
            <a:avLst/>
          </a:prstGeom>
          <a:noFill/>
          <a:ln>
            <a:noFill/>
          </a:ln>
        </p:spPr>
      </p:pic>
      <p:sp>
        <p:nvSpPr>
          <p:cNvPr id="36" name="Google Shape;36;p4"/>
          <p:cNvSpPr txBox="1">
            <a:spLocks noGrp="1"/>
          </p:cNvSpPr>
          <p:nvPr>
            <p:ph type="ctrTitle"/>
          </p:nvPr>
        </p:nvSpPr>
        <p:spPr>
          <a:xfrm>
            <a:off x="1714500" y="3387944"/>
            <a:ext cx="6000750" cy="646114"/>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4000">
                <a:solidFill>
                  <a:srgbClr val="006699"/>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228600" y="0"/>
            <a:ext cx="8686800" cy="750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7005638" y="5972175"/>
            <a:ext cx="1905000" cy="2286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rgbClr val="003366"/>
                </a:solidFill>
                <a:latin typeface="Calibri"/>
                <a:ea typeface="Calibri"/>
                <a:cs typeface="Calibri"/>
                <a:sym typeface="Calibri"/>
              </a:defRPr>
            </a:lvl1pPr>
            <a:lvl2pPr marL="0" marR="0" lvl="1" indent="0" algn="r">
              <a:spcBef>
                <a:spcPts val="0"/>
              </a:spcBef>
              <a:spcAft>
                <a:spcPts val="0"/>
              </a:spcAft>
              <a:buNone/>
              <a:defRPr sz="1000" b="0" i="0" u="none" strike="noStrike" cap="none">
                <a:solidFill>
                  <a:srgbClr val="003366"/>
                </a:solidFill>
                <a:latin typeface="Calibri"/>
                <a:ea typeface="Calibri"/>
                <a:cs typeface="Calibri"/>
                <a:sym typeface="Calibri"/>
              </a:defRPr>
            </a:lvl2pPr>
            <a:lvl3pPr marL="0" marR="0" lvl="2" indent="0" algn="r">
              <a:spcBef>
                <a:spcPts val="0"/>
              </a:spcBef>
              <a:spcAft>
                <a:spcPts val="0"/>
              </a:spcAft>
              <a:buNone/>
              <a:defRPr sz="1000" b="0" i="0" u="none" strike="noStrike" cap="none">
                <a:solidFill>
                  <a:srgbClr val="003366"/>
                </a:solidFill>
                <a:latin typeface="Calibri"/>
                <a:ea typeface="Calibri"/>
                <a:cs typeface="Calibri"/>
                <a:sym typeface="Calibri"/>
              </a:defRPr>
            </a:lvl3pPr>
            <a:lvl4pPr marL="0" marR="0" lvl="3" indent="0" algn="r">
              <a:spcBef>
                <a:spcPts val="0"/>
              </a:spcBef>
              <a:spcAft>
                <a:spcPts val="0"/>
              </a:spcAft>
              <a:buNone/>
              <a:defRPr sz="1000" b="0" i="0" u="none" strike="noStrike" cap="none">
                <a:solidFill>
                  <a:srgbClr val="003366"/>
                </a:solidFill>
                <a:latin typeface="Calibri"/>
                <a:ea typeface="Calibri"/>
                <a:cs typeface="Calibri"/>
                <a:sym typeface="Calibri"/>
              </a:defRPr>
            </a:lvl4pPr>
            <a:lvl5pPr marL="0" marR="0" lvl="4" indent="0" algn="r">
              <a:spcBef>
                <a:spcPts val="0"/>
              </a:spcBef>
              <a:spcAft>
                <a:spcPts val="0"/>
              </a:spcAft>
              <a:buNone/>
              <a:defRPr sz="1000" b="0" i="0" u="none" strike="noStrike" cap="none">
                <a:solidFill>
                  <a:srgbClr val="003366"/>
                </a:solidFill>
                <a:latin typeface="Calibri"/>
                <a:ea typeface="Calibri"/>
                <a:cs typeface="Calibri"/>
                <a:sym typeface="Calibri"/>
              </a:defRPr>
            </a:lvl5pPr>
            <a:lvl6pPr marL="0" marR="0" lvl="5" indent="0" algn="r">
              <a:spcBef>
                <a:spcPts val="0"/>
              </a:spcBef>
              <a:spcAft>
                <a:spcPts val="0"/>
              </a:spcAft>
              <a:buNone/>
              <a:defRPr sz="1000" b="0" i="0" u="none" strike="noStrike" cap="none">
                <a:solidFill>
                  <a:srgbClr val="003366"/>
                </a:solidFill>
                <a:latin typeface="Calibri"/>
                <a:ea typeface="Calibri"/>
                <a:cs typeface="Calibri"/>
                <a:sym typeface="Calibri"/>
              </a:defRPr>
            </a:lvl6pPr>
            <a:lvl7pPr marL="0" marR="0" lvl="6" indent="0" algn="r">
              <a:spcBef>
                <a:spcPts val="0"/>
              </a:spcBef>
              <a:spcAft>
                <a:spcPts val="0"/>
              </a:spcAft>
              <a:buNone/>
              <a:defRPr sz="1000" b="0" i="0" u="none" strike="noStrike" cap="none">
                <a:solidFill>
                  <a:srgbClr val="003366"/>
                </a:solidFill>
                <a:latin typeface="Calibri"/>
                <a:ea typeface="Calibri"/>
                <a:cs typeface="Calibri"/>
                <a:sym typeface="Calibri"/>
              </a:defRPr>
            </a:lvl7pPr>
            <a:lvl8pPr marL="0" marR="0" lvl="7" indent="0" algn="r">
              <a:spcBef>
                <a:spcPts val="0"/>
              </a:spcBef>
              <a:spcAft>
                <a:spcPts val="0"/>
              </a:spcAft>
              <a:buNone/>
              <a:defRPr sz="1000" b="0" i="0" u="none" strike="noStrike" cap="none">
                <a:solidFill>
                  <a:srgbClr val="003366"/>
                </a:solidFill>
                <a:latin typeface="Calibri"/>
                <a:ea typeface="Calibri"/>
                <a:cs typeface="Calibri"/>
                <a:sym typeface="Calibri"/>
              </a:defRPr>
            </a:lvl8pPr>
            <a:lvl9pPr marL="0" marR="0" lvl="8" indent="0" algn="r">
              <a:spcBef>
                <a:spcPts val="0"/>
              </a:spcBef>
              <a:spcAft>
                <a:spcPts val="0"/>
              </a:spcAft>
              <a:buNone/>
              <a:defRPr sz="1000" b="0" i="0" u="none" strike="noStrike" cap="none">
                <a:solidFill>
                  <a:srgbClr val="00336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5"/>
          <p:cNvSpPr txBox="1">
            <a:spLocks noGrp="1"/>
          </p:cNvSpPr>
          <p:nvPr>
            <p:ph type="dt" idx="10"/>
          </p:nvPr>
        </p:nvSpPr>
        <p:spPr>
          <a:xfrm>
            <a:off x="223838" y="5970588"/>
            <a:ext cx="1905000" cy="228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ist - 2 Columns">
  <p:cSld name="List - 2 Columns">
    <p:spTree>
      <p:nvGrpSpPr>
        <p:cNvPr id="1" name="Shape 41"/>
        <p:cNvGrpSpPr/>
        <p:nvPr/>
      </p:nvGrpSpPr>
      <p:grpSpPr>
        <a:xfrm>
          <a:off x="0" y="0"/>
          <a:ext cx="0" cy="0"/>
          <a:chOff x="0" y="0"/>
          <a:chExt cx="0" cy="0"/>
        </a:xfrm>
      </p:grpSpPr>
      <p:sp>
        <p:nvSpPr>
          <p:cNvPr id="42" name="Google Shape;42;p6"/>
          <p:cNvSpPr txBox="1">
            <a:spLocks noGrp="1"/>
          </p:cNvSpPr>
          <p:nvPr>
            <p:ph type="body" idx="1"/>
          </p:nvPr>
        </p:nvSpPr>
        <p:spPr>
          <a:xfrm>
            <a:off x="224618" y="838211"/>
            <a:ext cx="4272775" cy="735379"/>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SzPts val="2400"/>
              <a:buNone/>
              <a:defRPr sz="2400" b="0"/>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3" name="Google Shape;43;p6"/>
          <p:cNvSpPr txBox="1">
            <a:spLocks noGrp="1"/>
          </p:cNvSpPr>
          <p:nvPr>
            <p:ph type="body" idx="2"/>
          </p:nvPr>
        </p:nvSpPr>
        <p:spPr>
          <a:xfrm>
            <a:off x="224618" y="1573580"/>
            <a:ext cx="4272775" cy="439734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4" name="Google Shape;44;p6"/>
          <p:cNvSpPr txBox="1">
            <a:spLocks noGrp="1"/>
          </p:cNvSpPr>
          <p:nvPr>
            <p:ph type="body" idx="3"/>
          </p:nvPr>
        </p:nvSpPr>
        <p:spPr>
          <a:xfrm>
            <a:off x="4645028" y="838211"/>
            <a:ext cx="4266387" cy="735379"/>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b="0"/>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5" name="Google Shape;45;p6"/>
          <p:cNvSpPr txBox="1">
            <a:spLocks noGrp="1"/>
          </p:cNvSpPr>
          <p:nvPr>
            <p:ph type="body" idx="4"/>
          </p:nvPr>
        </p:nvSpPr>
        <p:spPr>
          <a:xfrm>
            <a:off x="4645028" y="1573580"/>
            <a:ext cx="4266387" cy="439734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6" name="Google Shape;46;p6"/>
          <p:cNvSpPr txBox="1">
            <a:spLocks noGrp="1"/>
          </p:cNvSpPr>
          <p:nvPr>
            <p:ph type="title"/>
          </p:nvPr>
        </p:nvSpPr>
        <p:spPr>
          <a:xfrm>
            <a:off x="228600" y="0"/>
            <a:ext cx="8686800" cy="75088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7005638" y="5972175"/>
            <a:ext cx="1905000" cy="2286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900" b="0" i="0" u="none" strike="noStrike" cap="none">
                <a:solidFill>
                  <a:srgbClr val="003366"/>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003366"/>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003366"/>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003366"/>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003366"/>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003366"/>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003366"/>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003366"/>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00336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nges">
  <p:cSld name="Changes">
    <p:spTree>
      <p:nvGrpSpPr>
        <p:cNvPr id="1" name="Shape 48"/>
        <p:cNvGrpSpPr/>
        <p:nvPr/>
      </p:nvGrpSpPr>
      <p:grpSpPr>
        <a:xfrm>
          <a:off x="0" y="0"/>
          <a:ext cx="0" cy="0"/>
          <a:chOff x="0" y="0"/>
          <a:chExt cx="0" cy="0"/>
        </a:xfrm>
      </p:grpSpPr>
      <p:sp>
        <p:nvSpPr>
          <p:cNvPr id="49" name="Google Shape;49;p7"/>
          <p:cNvSpPr/>
          <p:nvPr/>
        </p:nvSpPr>
        <p:spPr>
          <a:xfrm>
            <a:off x="5086350" y="1209675"/>
            <a:ext cx="3200400" cy="4810125"/>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0" name="Google Shape;50;p7"/>
          <p:cNvSpPr/>
          <p:nvPr/>
        </p:nvSpPr>
        <p:spPr>
          <a:xfrm>
            <a:off x="971550" y="1290638"/>
            <a:ext cx="3200400" cy="4681537"/>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1" name="Google Shape;51;p7"/>
          <p:cNvSpPr/>
          <p:nvPr/>
        </p:nvSpPr>
        <p:spPr>
          <a:xfrm>
            <a:off x="4171950" y="3213100"/>
            <a:ext cx="914400" cy="838200"/>
          </a:xfrm>
          <a:prstGeom prst="rightArrow">
            <a:avLst>
              <a:gd name="adj1" fmla="val 50000"/>
              <a:gd name="adj2" fmla="val 50000"/>
            </a:avLst>
          </a:prstGeom>
          <a:solidFill>
            <a:schemeClr val="dk1"/>
          </a:solidFill>
          <a:ln w="19050" cap="flat" cmpd="sng">
            <a:solidFill>
              <a:srgbClr val="2D2D2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2" name="Google Shape;52;p7"/>
          <p:cNvSpPr txBox="1">
            <a:spLocks noGrp="1"/>
          </p:cNvSpPr>
          <p:nvPr>
            <p:ph type="body" idx="1"/>
          </p:nvPr>
        </p:nvSpPr>
        <p:spPr>
          <a:xfrm>
            <a:off x="231002" y="743618"/>
            <a:ext cx="4266387" cy="461665"/>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2400"/>
              <a:buNone/>
              <a:defRPr sz="2400" b="0"/>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3" name="Google Shape;53;p7"/>
          <p:cNvSpPr txBox="1">
            <a:spLocks noGrp="1"/>
          </p:cNvSpPr>
          <p:nvPr>
            <p:ph type="body" idx="2"/>
          </p:nvPr>
        </p:nvSpPr>
        <p:spPr>
          <a:xfrm>
            <a:off x="1085856" y="1573578"/>
            <a:ext cx="2971799" cy="4065222"/>
          </a:xfrm>
          <a:prstGeom prst="rect">
            <a:avLst/>
          </a:prstGeom>
          <a:noFill/>
          <a:ln>
            <a:noFill/>
          </a:ln>
        </p:spPr>
        <p:txBody>
          <a:bodyPr spcFirstLastPara="1" wrap="square" lIns="91425" tIns="45700" rIns="91425" bIns="45700" anchor="t" anchorCtr="0">
            <a:noAutofit/>
          </a:bodyPr>
          <a:lstStyle>
            <a:lvl1pPr marL="457200" lvl="0" indent="-317500" algn="l">
              <a:spcBef>
                <a:spcPts val="280"/>
              </a:spcBef>
              <a:spcAft>
                <a:spcPts val="0"/>
              </a:spcAft>
              <a:buSzPts val="1400"/>
              <a:buFont typeface="Arial"/>
              <a:buChar char="•"/>
              <a:defRPr sz="1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30200" algn="l">
              <a:spcBef>
                <a:spcPts val="320"/>
              </a:spcBef>
              <a:spcAft>
                <a:spcPts val="0"/>
              </a:spcAft>
              <a:buSzPts val="1600"/>
              <a:buFont typeface="Arial"/>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4" name="Google Shape;54;p7"/>
          <p:cNvSpPr txBox="1">
            <a:spLocks noGrp="1"/>
          </p:cNvSpPr>
          <p:nvPr>
            <p:ph type="body" idx="3"/>
          </p:nvPr>
        </p:nvSpPr>
        <p:spPr>
          <a:xfrm>
            <a:off x="4645028" y="743618"/>
            <a:ext cx="4266387" cy="458580"/>
          </a:xfrm>
          <a:prstGeom prst="rect">
            <a:avLst/>
          </a:prstGeom>
          <a:noFill/>
          <a:ln>
            <a:noFill/>
          </a:ln>
        </p:spPr>
        <p:txBody>
          <a:bodyPr spcFirstLastPara="1" wrap="square" lIns="91425" tIns="45700" rIns="91425" bIns="45700" anchor="t" anchorCtr="0">
            <a:noAutofit/>
          </a:bodyPr>
          <a:lstStyle>
            <a:lvl1pPr marL="457200" lvl="0" indent="-228600" algn="ctr">
              <a:spcBef>
                <a:spcPts val="480"/>
              </a:spcBef>
              <a:spcAft>
                <a:spcPts val="0"/>
              </a:spcAft>
              <a:buSzPts val="2400"/>
              <a:buNone/>
              <a:defRPr sz="2400" b="0"/>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5" name="Google Shape;55;p7"/>
          <p:cNvSpPr txBox="1">
            <a:spLocks noGrp="1"/>
          </p:cNvSpPr>
          <p:nvPr>
            <p:ph type="title"/>
          </p:nvPr>
        </p:nvSpPr>
        <p:spPr>
          <a:xfrm>
            <a:off x="228600" y="0"/>
            <a:ext cx="8686800" cy="75088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body" idx="4"/>
          </p:nvPr>
        </p:nvSpPr>
        <p:spPr>
          <a:xfrm>
            <a:off x="5200656" y="1564767"/>
            <a:ext cx="2971799" cy="4065222"/>
          </a:xfrm>
          <a:prstGeom prst="rect">
            <a:avLst/>
          </a:prstGeom>
          <a:noFill/>
          <a:ln>
            <a:noFill/>
          </a:ln>
        </p:spPr>
        <p:txBody>
          <a:bodyPr spcFirstLastPara="1" wrap="square" lIns="91425" tIns="45700" rIns="91425" bIns="45700" anchor="t" anchorCtr="0">
            <a:noAutofit/>
          </a:bodyPr>
          <a:lstStyle>
            <a:lvl1pPr marL="457200" lvl="0" indent="-317500" algn="l">
              <a:spcBef>
                <a:spcPts val="280"/>
              </a:spcBef>
              <a:spcAft>
                <a:spcPts val="0"/>
              </a:spcAft>
              <a:buSzPts val="1400"/>
              <a:buFont typeface="Arial"/>
              <a:buChar char="•"/>
              <a:defRPr sz="1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30200" algn="l">
              <a:spcBef>
                <a:spcPts val="320"/>
              </a:spcBef>
              <a:spcAft>
                <a:spcPts val="0"/>
              </a:spcAft>
              <a:buSzPts val="1600"/>
              <a:buFont typeface="Arial"/>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7" name="Google Shape;57;p7"/>
          <p:cNvSpPr txBox="1">
            <a:spLocks noGrp="1"/>
          </p:cNvSpPr>
          <p:nvPr>
            <p:ph type="sldNum" idx="12"/>
          </p:nvPr>
        </p:nvSpPr>
        <p:spPr>
          <a:xfrm>
            <a:off x="7005638" y="5972175"/>
            <a:ext cx="1905000" cy="2286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900" b="0" i="0" u="none" strike="noStrike" cap="none">
                <a:solidFill>
                  <a:srgbClr val="003366"/>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003366"/>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003366"/>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003366"/>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003366"/>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003366"/>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003366"/>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003366"/>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00336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os/Cons/Comparisons">
  <p:cSld name="Pros/Cons/Comparisons">
    <p:spTree>
      <p:nvGrpSpPr>
        <p:cNvPr id="1" name="Shape 58"/>
        <p:cNvGrpSpPr/>
        <p:nvPr/>
      </p:nvGrpSpPr>
      <p:grpSpPr>
        <a:xfrm>
          <a:off x="0" y="0"/>
          <a:ext cx="0" cy="0"/>
          <a:chOff x="0" y="0"/>
          <a:chExt cx="0" cy="0"/>
        </a:xfrm>
      </p:grpSpPr>
      <p:sp>
        <p:nvSpPr>
          <p:cNvPr id="59" name="Google Shape;59;p8"/>
          <p:cNvSpPr/>
          <p:nvPr/>
        </p:nvSpPr>
        <p:spPr>
          <a:xfrm>
            <a:off x="1143000" y="2001838"/>
            <a:ext cx="1096963" cy="1133475"/>
          </a:xfrm>
          <a:prstGeom prst="rect">
            <a:avLst/>
          </a:prstGeom>
          <a:solidFill>
            <a:srgbClr val="005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0" name="Google Shape;60;p8"/>
          <p:cNvSpPr/>
          <p:nvPr/>
        </p:nvSpPr>
        <p:spPr>
          <a:xfrm rot="5400000">
            <a:off x="2169319" y="2505869"/>
            <a:ext cx="265113" cy="123825"/>
          </a:xfrm>
          <a:prstGeom prst="triangle">
            <a:avLst>
              <a:gd name="adj" fmla="val 50000"/>
            </a:avLst>
          </a:prstGeom>
          <a:solidFill>
            <a:srgbClr val="005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pic>
        <p:nvPicPr>
          <p:cNvPr id="61" name="Google Shape;61;p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43000" y="3119438"/>
            <a:ext cx="6858000" cy="241300"/>
          </a:xfrm>
          <a:prstGeom prst="rect">
            <a:avLst/>
          </a:prstGeom>
          <a:noFill/>
          <a:ln>
            <a:noFill/>
          </a:ln>
        </p:spPr>
      </p:pic>
      <p:sp>
        <p:nvSpPr>
          <p:cNvPr id="62" name="Google Shape;62;p8"/>
          <p:cNvSpPr/>
          <p:nvPr/>
        </p:nvSpPr>
        <p:spPr>
          <a:xfrm>
            <a:off x="1143000" y="3311525"/>
            <a:ext cx="1096963" cy="1133475"/>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3" name="Google Shape;63;p8"/>
          <p:cNvSpPr/>
          <p:nvPr/>
        </p:nvSpPr>
        <p:spPr>
          <a:xfrm rot="5400000">
            <a:off x="2169320" y="3815556"/>
            <a:ext cx="265112" cy="123825"/>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pic>
        <p:nvPicPr>
          <p:cNvPr id="64" name="Google Shape;64;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000" y="4433888"/>
            <a:ext cx="6858000" cy="242887"/>
          </a:xfrm>
          <a:prstGeom prst="rect">
            <a:avLst/>
          </a:prstGeom>
          <a:noFill/>
          <a:ln>
            <a:noFill/>
          </a:ln>
        </p:spPr>
      </p:pic>
      <p:sp>
        <p:nvSpPr>
          <p:cNvPr id="65" name="Google Shape;65;p8"/>
          <p:cNvSpPr txBox="1"/>
          <p:nvPr/>
        </p:nvSpPr>
        <p:spPr>
          <a:xfrm>
            <a:off x="1371600" y="2373313"/>
            <a:ext cx="671513" cy="6461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strike="noStrike" cap="none">
                <a:solidFill>
                  <a:srgbClr val="FFFFFF"/>
                </a:solidFill>
                <a:latin typeface="Arial"/>
                <a:ea typeface="Arial"/>
                <a:cs typeface="Arial"/>
                <a:sym typeface="Arial"/>
              </a:rPr>
              <a:t>Pros</a:t>
            </a:r>
            <a:endParaRPr/>
          </a:p>
        </p:txBody>
      </p:sp>
      <p:sp>
        <p:nvSpPr>
          <p:cNvPr id="66" name="Google Shape;66;p8"/>
          <p:cNvSpPr txBox="1"/>
          <p:nvPr/>
        </p:nvSpPr>
        <p:spPr>
          <a:xfrm>
            <a:off x="1390650" y="3689350"/>
            <a:ext cx="671513" cy="6461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strike="noStrike" cap="none">
                <a:solidFill>
                  <a:srgbClr val="FFFFFF"/>
                </a:solidFill>
                <a:latin typeface="Arial"/>
                <a:ea typeface="Arial"/>
                <a:cs typeface="Arial"/>
                <a:sym typeface="Arial"/>
              </a:rPr>
              <a:t>Cons</a:t>
            </a:r>
            <a:endParaRPr/>
          </a:p>
        </p:txBody>
      </p:sp>
      <p:sp>
        <p:nvSpPr>
          <p:cNvPr id="67" name="Google Shape;67;p8"/>
          <p:cNvSpPr txBox="1">
            <a:spLocks noGrp="1"/>
          </p:cNvSpPr>
          <p:nvPr>
            <p:ph type="body" idx="1"/>
          </p:nvPr>
        </p:nvSpPr>
        <p:spPr>
          <a:xfrm>
            <a:off x="2308818" y="2029412"/>
            <a:ext cx="5234987" cy="1050334"/>
          </a:xfrm>
          <a:prstGeom prst="rect">
            <a:avLst/>
          </a:prstGeom>
          <a:noFill/>
          <a:ln>
            <a:noFill/>
          </a:ln>
        </p:spPr>
        <p:txBody>
          <a:bodyPr spcFirstLastPara="1" wrap="square" lIns="91425" tIns="45700" rIns="91425" bIns="45700" anchor="t" anchorCtr="0">
            <a:noAutofit/>
          </a:bodyPr>
          <a:lstStyle>
            <a:lvl1pPr marL="457200" lvl="0" indent="-317500" algn="l">
              <a:spcBef>
                <a:spcPts val="280"/>
              </a:spcBef>
              <a:spcAft>
                <a:spcPts val="0"/>
              </a:spcAft>
              <a:buSzPts val="1400"/>
              <a:buFont typeface="Arial"/>
              <a:buChar char="•"/>
              <a:defRPr sz="1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30200" algn="l">
              <a:spcBef>
                <a:spcPts val="320"/>
              </a:spcBef>
              <a:spcAft>
                <a:spcPts val="0"/>
              </a:spcAft>
              <a:buSzPts val="1600"/>
              <a:buFont typeface="Arial"/>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68" name="Google Shape;68;p8"/>
          <p:cNvSpPr txBox="1">
            <a:spLocks noGrp="1"/>
          </p:cNvSpPr>
          <p:nvPr>
            <p:ph type="body" idx="2"/>
          </p:nvPr>
        </p:nvSpPr>
        <p:spPr>
          <a:xfrm>
            <a:off x="2313581" y="3361522"/>
            <a:ext cx="5230225" cy="1013111"/>
          </a:xfrm>
          <a:prstGeom prst="rect">
            <a:avLst/>
          </a:prstGeom>
          <a:noFill/>
          <a:ln>
            <a:noFill/>
          </a:ln>
        </p:spPr>
        <p:txBody>
          <a:bodyPr spcFirstLastPara="1" wrap="square" lIns="91425" tIns="45700" rIns="91425" bIns="45700" anchor="t" anchorCtr="0">
            <a:noAutofit/>
          </a:bodyPr>
          <a:lstStyle>
            <a:lvl1pPr marL="457200" lvl="0" indent="-317500" algn="l">
              <a:spcBef>
                <a:spcPts val="280"/>
              </a:spcBef>
              <a:spcAft>
                <a:spcPts val="0"/>
              </a:spcAft>
              <a:buSzPts val="1400"/>
              <a:buFont typeface="Arial"/>
              <a:buChar char="•"/>
              <a:defRPr sz="1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30200" algn="l">
              <a:spcBef>
                <a:spcPts val="320"/>
              </a:spcBef>
              <a:spcAft>
                <a:spcPts val="0"/>
              </a:spcAft>
              <a:buSzPts val="1600"/>
              <a:buFont typeface="Arial"/>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69" name="Google Shape;69;p8"/>
          <p:cNvSpPr txBox="1">
            <a:spLocks noGrp="1"/>
          </p:cNvSpPr>
          <p:nvPr>
            <p:ph type="title"/>
          </p:nvPr>
        </p:nvSpPr>
        <p:spPr>
          <a:xfrm>
            <a:off x="228600" y="0"/>
            <a:ext cx="8686800" cy="75088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sldNum" idx="12"/>
          </p:nvPr>
        </p:nvSpPr>
        <p:spPr>
          <a:xfrm>
            <a:off x="7005638" y="5972175"/>
            <a:ext cx="1905000" cy="2286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900" b="0" i="0" u="none" strike="noStrike" cap="none">
                <a:solidFill>
                  <a:srgbClr val="003366"/>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003366"/>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003366"/>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003366"/>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003366"/>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003366"/>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003366"/>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003366"/>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00336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228600" y="0"/>
            <a:ext cx="8686800" cy="75088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7005638" y="5972175"/>
            <a:ext cx="1905000" cy="2286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900" b="0" i="0" u="none" strike="noStrike" cap="none">
                <a:solidFill>
                  <a:srgbClr val="003366"/>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003366"/>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003366"/>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003366"/>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003366"/>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003366"/>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003366"/>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003366"/>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00336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6223000"/>
            <a:ext cx="9144000" cy="646113"/>
          </a:xfrm>
          <a:prstGeom prst="rect">
            <a:avLst/>
          </a:prstGeom>
          <a:gradFill>
            <a:gsLst>
              <a:gs pos="0">
                <a:srgbClr val="005288"/>
              </a:gs>
              <a:gs pos="100000">
                <a:srgbClr val="006699"/>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pic>
        <p:nvPicPr>
          <p:cNvPr id="11" name="Google Shape;11;p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0" y="6229350"/>
            <a:ext cx="12192000" cy="635000"/>
          </a:xfrm>
          <a:prstGeom prst="rect">
            <a:avLst/>
          </a:prstGeom>
          <a:noFill/>
          <a:ln>
            <a:noFill/>
          </a:ln>
        </p:spPr>
      </p:pic>
      <p:pic>
        <p:nvPicPr>
          <p:cNvPr id="12" name="Google Shape;12;p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0" y="0"/>
            <a:ext cx="9144000" cy="762000"/>
          </a:xfrm>
          <a:prstGeom prst="rect">
            <a:avLst/>
          </a:prstGeom>
          <a:noFill/>
          <a:ln>
            <a:noFill/>
          </a:ln>
        </p:spPr>
      </p:pic>
      <p:sp>
        <p:nvSpPr>
          <p:cNvPr id="13" name="Google Shape;13;p1"/>
          <p:cNvSpPr txBox="1">
            <a:spLocks noGrp="1"/>
          </p:cNvSpPr>
          <p:nvPr>
            <p:ph type="body" idx="1"/>
          </p:nvPr>
        </p:nvSpPr>
        <p:spPr>
          <a:xfrm>
            <a:off x="223838" y="836613"/>
            <a:ext cx="8686800" cy="511175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003366"/>
              </a:buClr>
              <a:buSzPts val="2400"/>
              <a:buFont typeface="Noto Sans Symbols"/>
              <a:buChar char="▪"/>
              <a:defRPr sz="2400" b="0" i="0" u="none" strike="noStrike" cap="none">
                <a:solidFill>
                  <a:srgbClr val="005288"/>
                </a:solidFill>
                <a:latin typeface="Calibri"/>
                <a:ea typeface="Calibri"/>
                <a:cs typeface="Calibri"/>
                <a:sym typeface="Calibri"/>
              </a:defRPr>
            </a:lvl1pPr>
            <a:lvl2pPr marL="914400" marR="0" lvl="1" indent="-355600" algn="l" rtl="0">
              <a:spcBef>
                <a:spcPts val="400"/>
              </a:spcBef>
              <a:spcAft>
                <a:spcPts val="0"/>
              </a:spcAft>
              <a:buClr>
                <a:srgbClr val="003366"/>
              </a:buClr>
              <a:buSzPts val="2000"/>
              <a:buFont typeface="Noto Sans Symbols"/>
              <a:buChar char="▪"/>
              <a:defRPr sz="2000" b="0" i="0" u="none" strike="noStrike" cap="none">
                <a:solidFill>
                  <a:srgbClr val="006699"/>
                </a:solidFill>
                <a:latin typeface="Calibri"/>
                <a:ea typeface="Calibri"/>
                <a:cs typeface="Calibri"/>
                <a:sym typeface="Calibri"/>
              </a:defRPr>
            </a:lvl2pPr>
            <a:lvl3pPr marL="1371600" marR="0" lvl="2" indent="-342900" algn="l" rtl="0">
              <a:spcBef>
                <a:spcPts val="360"/>
              </a:spcBef>
              <a:spcAft>
                <a:spcPts val="0"/>
              </a:spcAft>
              <a:buClr>
                <a:srgbClr val="003366"/>
              </a:buClr>
              <a:buSzPts val="1800"/>
              <a:buFont typeface="Noto Sans Symbols"/>
              <a:buChar char="▪"/>
              <a:defRPr sz="1800" b="0" i="0" u="none" strike="noStrike" cap="none">
                <a:solidFill>
                  <a:srgbClr val="006699"/>
                </a:solidFill>
                <a:latin typeface="Calibri"/>
                <a:ea typeface="Calibri"/>
                <a:cs typeface="Calibri"/>
                <a:sym typeface="Calibri"/>
              </a:defRPr>
            </a:lvl3pPr>
            <a:lvl4pPr marL="1828800" marR="0" lvl="3" indent="-330200" algn="l" rtl="0">
              <a:spcBef>
                <a:spcPts val="320"/>
              </a:spcBef>
              <a:spcAft>
                <a:spcPts val="0"/>
              </a:spcAft>
              <a:buClr>
                <a:srgbClr val="003366"/>
              </a:buClr>
              <a:buSzPts val="1600"/>
              <a:buFont typeface="Noto Sans Symbols"/>
              <a:buChar char="▪"/>
              <a:defRPr sz="1600" b="0" i="0" u="none" strike="noStrike" cap="none">
                <a:solidFill>
                  <a:srgbClr val="006699"/>
                </a:solidFill>
                <a:latin typeface="Calibri"/>
                <a:ea typeface="Calibri"/>
                <a:cs typeface="Calibri"/>
                <a:sym typeface="Calibri"/>
              </a:defRPr>
            </a:lvl4pPr>
            <a:lvl5pPr marL="2286000" marR="0" lvl="4" indent="-317500" algn="l" rtl="0">
              <a:spcBef>
                <a:spcPts val="280"/>
              </a:spcBef>
              <a:spcAft>
                <a:spcPts val="0"/>
              </a:spcAft>
              <a:buClr>
                <a:srgbClr val="003366"/>
              </a:buClr>
              <a:buSzPts val="1400"/>
              <a:buFont typeface="Noto Sans Symbols"/>
              <a:buChar char="▪"/>
              <a:defRPr sz="1400" b="0" i="0" u="none" strike="noStrike" cap="none">
                <a:solidFill>
                  <a:srgbClr val="006699"/>
                </a:solidFill>
                <a:latin typeface="Calibri"/>
                <a:ea typeface="Calibri"/>
                <a:cs typeface="Calibri"/>
                <a:sym typeface="Calibri"/>
              </a:defRPr>
            </a:lvl5pPr>
            <a:lvl6pPr marL="2743200" marR="0" lvl="5" indent="-342900" algn="l" rtl="0">
              <a:spcBef>
                <a:spcPts val="360"/>
              </a:spcBef>
              <a:spcAft>
                <a:spcPts val="0"/>
              </a:spcAft>
              <a:buClr>
                <a:srgbClr val="000099"/>
              </a:buClr>
              <a:buSzPts val="1800"/>
              <a:buFont typeface="Noto Sans Symbols"/>
              <a:buChar char="⮚"/>
              <a:defRPr sz="1800" b="0" i="0" u="none" strike="noStrike" cap="none">
                <a:solidFill>
                  <a:srgbClr val="003366"/>
                </a:solidFill>
                <a:latin typeface="Calibri"/>
                <a:ea typeface="Calibri"/>
                <a:cs typeface="Calibri"/>
                <a:sym typeface="Calibri"/>
              </a:defRPr>
            </a:lvl6pPr>
            <a:lvl7pPr marL="3200400" marR="0" lvl="6" indent="-342900" algn="l" rtl="0">
              <a:spcBef>
                <a:spcPts val="360"/>
              </a:spcBef>
              <a:spcAft>
                <a:spcPts val="0"/>
              </a:spcAft>
              <a:buClr>
                <a:srgbClr val="000099"/>
              </a:buClr>
              <a:buSzPts val="1800"/>
              <a:buFont typeface="Noto Sans Symbols"/>
              <a:buChar char="⮚"/>
              <a:defRPr sz="1800" b="0" i="0" u="none" strike="noStrike" cap="none">
                <a:solidFill>
                  <a:srgbClr val="003366"/>
                </a:solidFill>
                <a:latin typeface="Calibri"/>
                <a:ea typeface="Calibri"/>
                <a:cs typeface="Calibri"/>
                <a:sym typeface="Calibri"/>
              </a:defRPr>
            </a:lvl7pPr>
            <a:lvl8pPr marL="3657600" marR="0" lvl="7" indent="-342900" algn="l" rtl="0">
              <a:spcBef>
                <a:spcPts val="360"/>
              </a:spcBef>
              <a:spcAft>
                <a:spcPts val="0"/>
              </a:spcAft>
              <a:buClr>
                <a:srgbClr val="000099"/>
              </a:buClr>
              <a:buSzPts val="1800"/>
              <a:buFont typeface="Noto Sans Symbols"/>
              <a:buChar char="⮚"/>
              <a:defRPr sz="1800" b="0" i="0" u="none" strike="noStrike" cap="none">
                <a:solidFill>
                  <a:srgbClr val="003366"/>
                </a:solidFill>
                <a:latin typeface="Calibri"/>
                <a:ea typeface="Calibri"/>
                <a:cs typeface="Calibri"/>
                <a:sym typeface="Calibri"/>
              </a:defRPr>
            </a:lvl8pPr>
            <a:lvl9pPr marL="4114800" marR="0" lvl="8" indent="-342900" algn="l" rtl="0">
              <a:spcBef>
                <a:spcPts val="360"/>
              </a:spcBef>
              <a:spcAft>
                <a:spcPts val="0"/>
              </a:spcAft>
              <a:buClr>
                <a:srgbClr val="000099"/>
              </a:buClr>
              <a:buSzPts val="1800"/>
              <a:buFont typeface="Noto Sans Symbols"/>
              <a:buChar char="⮚"/>
              <a:defRPr sz="1800" b="0" i="0" u="none" strike="noStrike" cap="none">
                <a:solidFill>
                  <a:srgbClr val="003366"/>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7005638" y="5972175"/>
            <a:ext cx="19050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b="0" i="0" u="none" strike="noStrike" cap="none">
                <a:solidFill>
                  <a:srgbClr val="003366"/>
                </a:solidFill>
                <a:latin typeface="Calibri"/>
                <a:ea typeface="Calibri"/>
                <a:cs typeface="Calibri"/>
                <a:sym typeface="Calibri"/>
              </a:defRPr>
            </a:lvl1pPr>
            <a:lvl2pPr marL="0" marR="0" lvl="1" indent="0" algn="r" rtl="0">
              <a:spcBef>
                <a:spcPts val="0"/>
              </a:spcBef>
              <a:spcAft>
                <a:spcPts val="0"/>
              </a:spcAft>
              <a:buNone/>
              <a:defRPr sz="1000" b="0" i="0" u="none" strike="noStrike" cap="none">
                <a:solidFill>
                  <a:srgbClr val="003366"/>
                </a:solidFill>
                <a:latin typeface="Calibri"/>
                <a:ea typeface="Calibri"/>
                <a:cs typeface="Calibri"/>
                <a:sym typeface="Calibri"/>
              </a:defRPr>
            </a:lvl2pPr>
            <a:lvl3pPr marL="0" marR="0" lvl="2" indent="0" algn="r" rtl="0">
              <a:spcBef>
                <a:spcPts val="0"/>
              </a:spcBef>
              <a:spcAft>
                <a:spcPts val="0"/>
              </a:spcAft>
              <a:buNone/>
              <a:defRPr sz="1000" b="0" i="0" u="none" strike="noStrike" cap="none">
                <a:solidFill>
                  <a:srgbClr val="003366"/>
                </a:solidFill>
                <a:latin typeface="Calibri"/>
                <a:ea typeface="Calibri"/>
                <a:cs typeface="Calibri"/>
                <a:sym typeface="Calibri"/>
              </a:defRPr>
            </a:lvl3pPr>
            <a:lvl4pPr marL="0" marR="0" lvl="3" indent="0" algn="r" rtl="0">
              <a:spcBef>
                <a:spcPts val="0"/>
              </a:spcBef>
              <a:spcAft>
                <a:spcPts val="0"/>
              </a:spcAft>
              <a:buNone/>
              <a:defRPr sz="1000" b="0" i="0" u="none" strike="noStrike" cap="none">
                <a:solidFill>
                  <a:srgbClr val="003366"/>
                </a:solidFill>
                <a:latin typeface="Calibri"/>
                <a:ea typeface="Calibri"/>
                <a:cs typeface="Calibri"/>
                <a:sym typeface="Calibri"/>
              </a:defRPr>
            </a:lvl4pPr>
            <a:lvl5pPr marL="0" marR="0" lvl="4" indent="0" algn="r" rtl="0">
              <a:spcBef>
                <a:spcPts val="0"/>
              </a:spcBef>
              <a:spcAft>
                <a:spcPts val="0"/>
              </a:spcAft>
              <a:buNone/>
              <a:defRPr sz="1000" b="0" i="0" u="none" strike="noStrike" cap="none">
                <a:solidFill>
                  <a:srgbClr val="003366"/>
                </a:solidFill>
                <a:latin typeface="Calibri"/>
                <a:ea typeface="Calibri"/>
                <a:cs typeface="Calibri"/>
                <a:sym typeface="Calibri"/>
              </a:defRPr>
            </a:lvl5pPr>
            <a:lvl6pPr marL="0" marR="0" lvl="5" indent="0" algn="r" rtl="0">
              <a:spcBef>
                <a:spcPts val="0"/>
              </a:spcBef>
              <a:spcAft>
                <a:spcPts val="0"/>
              </a:spcAft>
              <a:buNone/>
              <a:defRPr sz="1000" b="0" i="0" u="none" strike="noStrike" cap="none">
                <a:solidFill>
                  <a:srgbClr val="003366"/>
                </a:solidFill>
                <a:latin typeface="Calibri"/>
                <a:ea typeface="Calibri"/>
                <a:cs typeface="Calibri"/>
                <a:sym typeface="Calibri"/>
              </a:defRPr>
            </a:lvl6pPr>
            <a:lvl7pPr marL="0" marR="0" lvl="6" indent="0" algn="r" rtl="0">
              <a:spcBef>
                <a:spcPts val="0"/>
              </a:spcBef>
              <a:spcAft>
                <a:spcPts val="0"/>
              </a:spcAft>
              <a:buNone/>
              <a:defRPr sz="1000" b="0" i="0" u="none" strike="noStrike" cap="none">
                <a:solidFill>
                  <a:srgbClr val="003366"/>
                </a:solidFill>
                <a:latin typeface="Calibri"/>
                <a:ea typeface="Calibri"/>
                <a:cs typeface="Calibri"/>
                <a:sym typeface="Calibri"/>
              </a:defRPr>
            </a:lvl7pPr>
            <a:lvl8pPr marL="0" marR="0" lvl="7" indent="0" algn="r" rtl="0">
              <a:spcBef>
                <a:spcPts val="0"/>
              </a:spcBef>
              <a:spcAft>
                <a:spcPts val="0"/>
              </a:spcAft>
              <a:buNone/>
              <a:defRPr sz="1000" b="0" i="0" u="none" strike="noStrike" cap="none">
                <a:solidFill>
                  <a:srgbClr val="003366"/>
                </a:solidFill>
                <a:latin typeface="Calibri"/>
                <a:ea typeface="Calibri"/>
                <a:cs typeface="Calibri"/>
                <a:sym typeface="Calibri"/>
              </a:defRPr>
            </a:lvl8pPr>
            <a:lvl9pPr marL="0" marR="0" lvl="8" indent="0" algn="r" rtl="0">
              <a:spcBef>
                <a:spcPts val="0"/>
              </a:spcBef>
              <a:spcAft>
                <a:spcPts val="0"/>
              </a:spcAft>
              <a:buNone/>
              <a:defRPr sz="1000" b="0" i="0" u="none" strike="noStrike" cap="none">
                <a:solidFill>
                  <a:srgbClr val="00336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txBox="1">
            <a:spLocks noGrp="1"/>
          </p:cNvSpPr>
          <p:nvPr>
            <p:ph type="dt" idx="10"/>
          </p:nvPr>
        </p:nvSpPr>
        <p:spPr>
          <a:xfrm>
            <a:off x="223838" y="5970588"/>
            <a:ext cx="1905000" cy="228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rgbClr val="003366"/>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title"/>
          </p:nvPr>
        </p:nvSpPr>
        <p:spPr>
          <a:xfrm>
            <a:off x="228600" y="0"/>
            <a:ext cx="8686800" cy="7508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1"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3200" b="1"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3200" b="1"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3200" b="1"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3200" b="1"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rgbClr val="003366"/>
                </a:solidFill>
                <a:latin typeface="Quattrocento Sans"/>
                <a:ea typeface="Quattrocento Sans"/>
                <a:cs typeface="Quattrocento Sans"/>
                <a:sym typeface="Quattrocento Sans"/>
              </a:defRPr>
            </a:lvl6pPr>
            <a:lvl7pPr marR="0" lvl="6" algn="l" rtl="0">
              <a:spcBef>
                <a:spcPts val="0"/>
              </a:spcBef>
              <a:spcAft>
                <a:spcPts val="0"/>
              </a:spcAft>
              <a:buSzPts val="1400"/>
              <a:buNone/>
              <a:defRPr sz="3600" b="0" i="0" u="none" strike="noStrike" cap="none">
                <a:solidFill>
                  <a:srgbClr val="003366"/>
                </a:solidFill>
                <a:latin typeface="Quattrocento Sans"/>
                <a:ea typeface="Quattrocento Sans"/>
                <a:cs typeface="Quattrocento Sans"/>
                <a:sym typeface="Quattrocento Sans"/>
              </a:defRPr>
            </a:lvl7pPr>
            <a:lvl8pPr marR="0" lvl="7" algn="l" rtl="0">
              <a:spcBef>
                <a:spcPts val="0"/>
              </a:spcBef>
              <a:spcAft>
                <a:spcPts val="0"/>
              </a:spcAft>
              <a:buSzPts val="1400"/>
              <a:buNone/>
              <a:defRPr sz="3600" b="0" i="0" u="none" strike="noStrike" cap="none">
                <a:solidFill>
                  <a:srgbClr val="003366"/>
                </a:solidFill>
                <a:latin typeface="Quattrocento Sans"/>
                <a:ea typeface="Quattrocento Sans"/>
                <a:cs typeface="Quattrocento Sans"/>
                <a:sym typeface="Quattrocento Sans"/>
              </a:defRPr>
            </a:lvl8pPr>
            <a:lvl9pPr marR="0" lvl="8" algn="l" rtl="0">
              <a:spcBef>
                <a:spcPts val="0"/>
              </a:spcBef>
              <a:spcAft>
                <a:spcPts val="0"/>
              </a:spcAft>
              <a:buSzPts val="1400"/>
              <a:buNone/>
              <a:defRPr sz="3600" b="0" i="0" u="none" strike="noStrike" cap="none">
                <a:solidFill>
                  <a:srgbClr val="003366"/>
                </a:solidFill>
                <a:latin typeface="Quattrocento Sans"/>
                <a:ea typeface="Quattrocento Sans"/>
                <a:cs typeface="Quattrocento Sans"/>
                <a:sym typeface="Quattrocento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6.jpeg"/><Relationship Id="rId7"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7.jpeg"/><Relationship Id="rId7"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0"/>
          <p:cNvSpPr txBox="1">
            <a:spLocks noGrp="1"/>
          </p:cNvSpPr>
          <p:nvPr>
            <p:ph type="ctrTitle"/>
          </p:nvPr>
        </p:nvSpPr>
        <p:spPr>
          <a:xfrm>
            <a:off x="1549659" y="3200400"/>
            <a:ext cx="6019800" cy="1200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7200" b="1" dirty="0"/>
              <a:t>Accessible Virtual Platforms</a:t>
            </a:r>
            <a:endParaRPr dirty="0"/>
          </a:p>
        </p:txBody>
      </p:sp>
      <p:sp>
        <p:nvSpPr>
          <p:cNvPr id="80" name="Google Shape;80;p10"/>
          <p:cNvSpPr txBox="1">
            <a:spLocks noGrp="1"/>
          </p:cNvSpPr>
          <p:nvPr>
            <p:ph type="subTitle" idx="1"/>
          </p:nvPr>
        </p:nvSpPr>
        <p:spPr>
          <a:xfrm>
            <a:off x="1562100" y="1905000"/>
            <a:ext cx="3657600" cy="263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000"/>
              <a:buFont typeface="Noto Sans Symbols"/>
              <a:buNone/>
            </a:pPr>
            <a:r>
              <a:rPr lang="en-US" dirty="0"/>
              <a:t>May 12, 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1"/>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Meeting Management Techniques - continued</a:t>
            </a:r>
            <a:endParaRPr/>
          </a:p>
        </p:txBody>
      </p:sp>
      <p:sp>
        <p:nvSpPr>
          <p:cNvPr id="182" name="Google Shape;182;p21"/>
          <p:cNvSpPr txBox="1">
            <a:spLocks noGrp="1"/>
          </p:cNvSpPr>
          <p:nvPr>
            <p:ph type="body" idx="1"/>
          </p:nvPr>
        </p:nvSpPr>
        <p:spPr>
          <a:xfrm>
            <a:off x="816199" y="838200"/>
            <a:ext cx="8095200" cy="51327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b="1" dirty="0">
                <a:solidFill>
                  <a:schemeClr val="accent2"/>
                </a:solidFill>
              </a:rPr>
              <a:t>Communication style:</a:t>
            </a:r>
            <a:r>
              <a:rPr lang="en-US" dirty="0">
                <a:solidFill>
                  <a:schemeClr val="accent2"/>
                </a:solidFill>
              </a:rPr>
              <a:t> Describe the content of the graphics, speak at a moderate rate and stay on topic for ease of communication </a:t>
            </a:r>
            <a:endParaRPr b="1" dirty="0">
              <a:solidFill>
                <a:schemeClr val="accent2"/>
              </a:solidFill>
            </a:endParaRPr>
          </a:p>
          <a:p>
            <a:pPr marL="0" lvl="0" indent="0" algn="l" rtl="0">
              <a:spcBef>
                <a:spcPts val="1000"/>
              </a:spcBef>
              <a:spcAft>
                <a:spcPts val="0"/>
              </a:spcAft>
              <a:buNone/>
            </a:pPr>
            <a:r>
              <a:rPr lang="en-US" b="1" dirty="0">
                <a:solidFill>
                  <a:schemeClr val="accent2"/>
                </a:solidFill>
              </a:rPr>
              <a:t>Check In: </a:t>
            </a:r>
            <a:r>
              <a:rPr lang="en-US" dirty="0">
                <a:solidFill>
                  <a:schemeClr val="accent2"/>
                </a:solidFill>
              </a:rPr>
              <a:t>At the beginning of your meeting take a moment to ask whether all attendees have what they need for effective communication.</a:t>
            </a:r>
            <a:endParaRPr dirty="0">
              <a:solidFill>
                <a:schemeClr val="accent2"/>
              </a:solidFill>
            </a:endParaRPr>
          </a:p>
          <a:p>
            <a:pPr marL="0" lvl="0" indent="0" algn="l" rtl="0">
              <a:spcBef>
                <a:spcPts val="1000"/>
              </a:spcBef>
              <a:spcAft>
                <a:spcPts val="0"/>
              </a:spcAft>
              <a:buNone/>
            </a:pPr>
            <a:r>
              <a:rPr lang="en-US" b="1" dirty="0">
                <a:solidFill>
                  <a:schemeClr val="accent2"/>
                </a:solidFill>
              </a:rPr>
              <a:t>Solicit Feedback: </a:t>
            </a:r>
            <a:r>
              <a:rPr lang="en-US" dirty="0">
                <a:solidFill>
                  <a:schemeClr val="accent2"/>
                </a:solidFill>
              </a:rPr>
              <a:t>Provide a contact for and specifically solicit feedback on accessibility of the meeting. </a:t>
            </a:r>
            <a:endParaRPr dirty="0">
              <a:solidFill>
                <a:schemeClr val="accent2"/>
              </a:solidFill>
            </a:endParaRPr>
          </a:p>
          <a:p>
            <a:pPr marL="0" lvl="0" indent="0" algn="l" rtl="0">
              <a:spcBef>
                <a:spcPts val="1000"/>
              </a:spcBef>
              <a:spcAft>
                <a:spcPts val="1000"/>
              </a:spcAft>
              <a:buNone/>
            </a:pPr>
            <a:r>
              <a:rPr lang="en-US" b="1" dirty="0">
                <a:solidFill>
                  <a:schemeClr val="accent2"/>
                </a:solidFill>
              </a:rPr>
              <a:t>Screen share sparingly:</a:t>
            </a:r>
            <a:r>
              <a:rPr lang="en-US" dirty="0">
                <a:solidFill>
                  <a:schemeClr val="accent2"/>
                </a:solidFill>
              </a:rPr>
              <a:t> Screen/content is not accessible to  screen readers users and can take screen space away from video that may be needed. Use with caution and consider toggling shared content on and off only when needed.</a:t>
            </a:r>
            <a:endParaRPr dirty="0">
              <a:solidFill>
                <a:schemeClr val="accent2"/>
              </a:solidFill>
            </a:endParaRPr>
          </a:p>
        </p:txBody>
      </p:sp>
      <p:sp>
        <p:nvSpPr>
          <p:cNvPr id="184" name="Google Shape;184;p21"/>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185" name="Google Shape;185;p2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6825" y="2388863"/>
            <a:ext cx="609600" cy="609600"/>
          </a:xfrm>
          <a:prstGeom prst="rect">
            <a:avLst/>
          </a:prstGeom>
          <a:noFill/>
          <a:ln>
            <a:noFill/>
          </a:ln>
        </p:spPr>
      </p:pic>
      <p:pic>
        <p:nvPicPr>
          <p:cNvPr id="186" name="Google Shape;186;p2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56825" y="3429000"/>
            <a:ext cx="609600" cy="609600"/>
          </a:xfrm>
          <a:prstGeom prst="rect">
            <a:avLst/>
          </a:prstGeom>
          <a:noFill/>
          <a:ln>
            <a:noFill/>
          </a:ln>
        </p:spPr>
      </p:pic>
      <p:pic>
        <p:nvPicPr>
          <p:cNvPr id="187" name="Google Shape;187;p2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56825" y="1214325"/>
            <a:ext cx="609600" cy="609600"/>
          </a:xfrm>
          <a:prstGeom prst="rect">
            <a:avLst/>
          </a:prstGeom>
          <a:noFill/>
          <a:ln>
            <a:noFill/>
          </a:ln>
        </p:spPr>
      </p:pic>
      <p:pic>
        <p:nvPicPr>
          <p:cNvPr id="188" name="Google Shape;188;p21">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56825" y="4285300"/>
            <a:ext cx="609600" cy="609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22"/>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Equipment and Tech Recommendations</a:t>
            </a:r>
            <a:endParaRPr/>
          </a:p>
        </p:txBody>
      </p:sp>
      <p:sp>
        <p:nvSpPr>
          <p:cNvPr id="194" name="Google Shape;194;p22"/>
          <p:cNvSpPr txBox="1">
            <a:spLocks noGrp="1"/>
          </p:cNvSpPr>
          <p:nvPr>
            <p:ph type="body" idx="1"/>
          </p:nvPr>
        </p:nvSpPr>
        <p:spPr>
          <a:xfrm>
            <a:off x="224613" y="838211"/>
            <a:ext cx="8686800" cy="51327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b="1">
                <a:solidFill>
                  <a:schemeClr val="dk2"/>
                </a:solidFill>
              </a:rPr>
              <a:t>Fine tune your audio</a:t>
            </a:r>
            <a:endParaRPr b="1">
              <a:solidFill>
                <a:schemeClr val="dk2"/>
              </a:solidFill>
            </a:endParaRPr>
          </a:p>
          <a:p>
            <a:pPr marL="914400" lvl="1" indent="-355600" algn="l" rtl="0">
              <a:spcBef>
                <a:spcPts val="400"/>
              </a:spcBef>
              <a:spcAft>
                <a:spcPts val="0"/>
              </a:spcAft>
              <a:buClr>
                <a:schemeClr val="dk2"/>
              </a:buClr>
              <a:buSzPts val="2000"/>
              <a:buChar char="○"/>
            </a:pPr>
            <a:r>
              <a:rPr lang="en-US">
                <a:solidFill>
                  <a:schemeClr val="dk2"/>
                </a:solidFill>
              </a:rPr>
              <a:t>Use a headset whenever possible</a:t>
            </a:r>
            <a:endParaRPr>
              <a:solidFill>
                <a:schemeClr val="dk2"/>
              </a:solidFill>
            </a:endParaRPr>
          </a:p>
          <a:p>
            <a:pPr marL="914400" lvl="1" indent="-355600" algn="l" rtl="0">
              <a:spcBef>
                <a:spcPts val="0"/>
              </a:spcBef>
              <a:spcAft>
                <a:spcPts val="0"/>
              </a:spcAft>
              <a:buClr>
                <a:schemeClr val="dk2"/>
              </a:buClr>
              <a:buSzPts val="2000"/>
              <a:buChar char="○"/>
            </a:pPr>
            <a:r>
              <a:rPr lang="en-US">
                <a:solidFill>
                  <a:schemeClr val="dk2"/>
                </a:solidFill>
              </a:rPr>
              <a:t>Split your audio between input and output; input via device’s built-in microphone, output to headphones or other isolated audio device</a:t>
            </a:r>
            <a:endParaRPr>
              <a:solidFill>
                <a:schemeClr val="dk2"/>
              </a:solidFill>
            </a:endParaRPr>
          </a:p>
          <a:p>
            <a:pPr marL="914400" lvl="1" indent="-355600" algn="l" rtl="0">
              <a:spcBef>
                <a:spcPts val="0"/>
              </a:spcBef>
              <a:spcAft>
                <a:spcPts val="0"/>
              </a:spcAft>
              <a:buClr>
                <a:schemeClr val="dk2"/>
              </a:buClr>
              <a:buSzPts val="2000"/>
              <a:buChar char="○"/>
            </a:pPr>
            <a:r>
              <a:rPr lang="en-US">
                <a:solidFill>
                  <a:schemeClr val="dk2"/>
                </a:solidFill>
              </a:rPr>
              <a:t>Only use </a:t>
            </a:r>
            <a:r>
              <a:rPr lang="en-US" b="1">
                <a:solidFill>
                  <a:schemeClr val="dk2"/>
                </a:solidFill>
              </a:rPr>
              <a:t>one</a:t>
            </a:r>
            <a:r>
              <a:rPr lang="en-US">
                <a:solidFill>
                  <a:schemeClr val="dk2"/>
                </a:solidFill>
              </a:rPr>
              <a:t> audio connection method (phone or computer, not both)</a:t>
            </a:r>
            <a:endParaRPr>
              <a:solidFill>
                <a:schemeClr val="dk2"/>
              </a:solidFill>
            </a:endParaRPr>
          </a:p>
          <a:p>
            <a:pPr marL="0" lvl="0" indent="0" algn="l" rtl="0">
              <a:spcBef>
                <a:spcPts val="480"/>
              </a:spcBef>
              <a:spcAft>
                <a:spcPts val="0"/>
              </a:spcAft>
              <a:buNone/>
            </a:pPr>
            <a:r>
              <a:rPr lang="en-US" b="1">
                <a:solidFill>
                  <a:schemeClr val="dk2"/>
                </a:solidFill>
              </a:rPr>
              <a:t>Fine tune your video</a:t>
            </a:r>
            <a:endParaRPr b="1">
              <a:solidFill>
                <a:schemeClr val="dk2"/>
              </a:solidFill>
            </a:endParaRPr>
          </a:p>
          <a:p>
            <a:pPr marL="914400" lvl="1" indent="-355600" algn="l" rtl="0">
              <a:spcBef>
                <a:spcPts val="400"/>
              </a:spcBef>
              <a:spcAft>
                <a:spcPts val="0"/>
              </a:spcAft>
              <a:buClr>
                <a:schemeClr val="dk2"/>
              </a:buClr>
              <a:buSzPts val="2000"/>
              <a:buChar char="○"/>
            </a:pPr>
            <a:r>
              <a:rPr lang="en-US">
                <a:solidFill>
                  <a:schemeClr val="dk2"/>
                </a:solidFill>
              </a:rPr>
              <a:t>Frame your shot</a:t>
            </a:r>
            <a:endParaRPr>
              <a:solidFill>
                <a:schemeClr val="dk2"/>
              </a:solidFill>
            </a:endParaRPr>
          </a:p>
          <a:p>
            <a:pPr marL="914400" lvl="1" indent="-355600" algn="l" rtl="0">
              <a:spcBef>
                <a:spcPts val="0"/>
              </a:spcBef>
              <a:spcAft>
                <a:spcPts val="0"/>
              </a:spcAft>
              <a:buClr>
                <a:schemeClr val="dk2"/>
              </a:buClr>
              <a:buSzPts val="2000"/>
              <a:buChar char="○"/>
            </a:pPr>
            <a:r>
              <a:rPr lang="en-US">
                <a:solidFill>
                  <a:schemeClr val="dk2"/>
                </a:solidFill>
              </a:rPr>
              <a:t>Consider an external webcam</a:t>
            </a:r>
            <a:endParaRPr>
              <a:solidFill>
                <a:schemeClr val="dk2"/>
              </a:solidFill>
            </a:endParaRPr>
          </a:p>
          <a:p>
            <a:pPr marL="914400" lvl="1" indent="-355600" algn="l" rtl="0">
              <a:spcBef>
                <a:spcPts val="0"/>
              </a:spcBef>
              <a:spcAft>
                <a:spcPts val="0"/>
              </a:spcAft>
              <a:buClr>
                <a:schemeClr val="dk2"/>
              </a:buClr>
              <a:buSzPts val="2000"/>
              <a:buChar char="○"/>
            </a:pPr>
            <a:r>
              <a:rPr lang="en-US">
                <a:solidFill>
                  <a:schemeClr val="dk2"/>
                </a:solidFill>
              </a:rPr>
              <a:t>Disable autofocus if possible</a:t>
            </a:r>
            <a:endParaRPr>
              <a:solidFill>
                <a:schemeClr val="dk2"/>
              </a:solidFill>
            </a:endParaRPr>
          </a:p>
          <a:p>
            <a:pPr marL="914400" lvl="1" indent="-355600" algn="l" rtl="0">
              <a:spcBef>
                <a:spcPts val="0"/>
              </a:spcBef>
              <a:spcAft>
                <a:spcPts val="0"/>
              </a:spcAft>
              <a:buClr>
                <a:schemeClr val="dk2"/>
              </a:buClr>
              <a:buSzPts val="2000"/>
              <a:buChar char="○"/>
            </a:pPr>
            <a:r>
              <a:rPr lang="en-US">
                <a:solidFill>
                  <a:schemeClr val="dk2"/>
                </a:solidFill>
              </a:rPr>
              <a:t>Consider turning off your video when it is not needed*</a:t>
            </a:r>
            <a:endParaRPr>
              <a:solidFill>
                <a:schemeClr val="dk2"/>
              </a:solidFill>
            </a:endParaRPr>
          </a:p>
          <a:p>
            <a:pPr marL="0" lvl="0" indent="0" algn="l" rtl="0">
              <a:spcBef>
                <a:spcPts val="480"/>
              </a:spcBef>
              <a:spcAft>
                <a:spcPts val="0"/>
              </a:spcAft>
              <a:buNone/>
            </a:pPr>
            <a:r>
              <a:rPr lang="en-US" b="1">
                <a:solidFill>
                  <a:schemeClr val="dk2"/>
                </a:solidFill>
              </a:rPr>
              <a:t>Provide multiple connection options</a:t>
            </a:r>
            <a:endParaRPr b="1">
              <a:solidFill>
                <a:schemeClr val="dk2"/>
              </a:solidFill>
            </a:endParaRPr>
          </a:p>
          <a:p>
            <a:pPr marL="914400" lvl="1" indent="-355600" algn="l" rtl="0">
              <a:spcBef>
                <a:spcPts val="400"/>
              </a:spcBef>
              <a:spcAft>
                <a:spcPts val="0"/>
              </a:spcAft>
              <a:buClr>
                <a:schemeClr val="dk2"/>
              </a:buClr>
              <a:buSzPts val="2000"/>
              <a:buChar char="○"/>
            </a:pPr>
            <a:r>
              <a:rPr lang="en-US">
                <a:solidFill>
                  <a:schemeClr val="dk2"/>
                </a:solidFill>
              </a:rPr>
              <a:t>Maintain flexibility for your attendees by allowing for as many different connections as possible (e.g. IP audio, phone audio, audio only, video only)</a:t>
            </a:r>
            <a:endParaRPr>
              <a:solidFill>
                <a:schemeClr val="dk2"/>
              </a:solidFill>
            </a:endParaRPr>
          </a:p>
          <a:p>
            <a:pPr marL="457200" lvl="0" indent="0" algn="l" rtl="0">
              <a:spcBef>
                <a:spcPts val="480"/>
              </a:spcBef>
              <a:spcAft>
                <a:spcPts val="0"/>
              </a:spcAft>
              <a:buNone/>
            </a:pPr>
            <a:endParaRPr sz="1900"/>
          </a:p>
        </p:txBody>
      </p:sp>
      <p:sp>
        <p:nvSpPr>
          <p:cNvPr id="196" name="Google Shape;196;p22"/>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197" name="Google Shape;197;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61350" y="1344325"/>
            <a:ext cx="609600" cy="609600"/>
          </a:xfrm>
          <a:prstGeom prst="rect">
            <a:avLst/>
          </a:prstGeom>
          <a:noFill/>
          <a:ln>
            <a:noFill/>
          </a:ln>
        </p:spPr>
      </p:pic>
      <p:pic>
        <p:nvPicPr>
          <p:cNvPr id="198" name="Google Shape;198;p2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61350" y="3124200"/>
            <a:ext cx="609600" cy="609600"/>
          </a:xfrm>
          <a:prstGeom prst="rect">
            <a:avLst/>
          </a:prstGeom>
          <a:noFill/>
          <a:ln>
            <a:noFill/>
          </a:ln>
        </p:spPr>
      </p:pic>
      <p:pic>
        <p:nvPicPr>
          <p:cNvPr id="199" name="Google Shape;199;p22">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61350" y="4790200"/>
            <a:ext cx="609600" cy="60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Zoom</a:t>
            </a:r>
            <a:endParaRPr/>
          </a:p>
        </p:txBody>
      </p:sp>
      <p:sp>
        <p:nvSpPr>
          <p:cNvPr id="229" name="Google Shape;229;p25"/>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graphicFrame>
        <p:nvGraphicFramePr>
          <p:cNvPr id="230" name="Google Shape;230;p25"/>
          <p:cNvGraphicFramePr/>
          <p:nvPr>
            <p:extLst>
              <p:ext uri="{D42A27DB-BD31-4B8C-83A1-F6EECF244321}">
                <p14:modId xmlns:p14="http://schemas.microsoft.com/office/powerpoint/2010/main" val="1817324434"/>
              </p:ext>
            </p:extLst>
          </p:nvPr>
        </p:nvGraphicFramePr>
        <p:xfrm>
          <a:off x="128375" y="750900"/>
          <a:ext cx="8934125" cy="6090125"/>
        </p:xfrm>
        <a:graphic>
          <a:graphicData uri="http://schemas.openxmlformats.org/drawingml/2006/table">
            <a:tbl>
              <a:tblPr firstRow="1">
                <a:noFill/>
                <a:tableStyleId>{870D2AE3-6FDB-45D7-AD71-FC6F2944F5A5}</a:tableStyleId>
              </a:tblPr>
              <a:tblGrid>
                <a:gridCol w="5666138">
                  <a:extLst>
                    <a:ext uri="{9D8B030D-6E8A-4147-A177-3AD203B41FA5}">
                      <a16:colId xmlns:a16="http://schemas.microsoft.com/office/drawing/2014/main" val="20000"/>
                    </a:ext>
                  </a:extLst>
                </a:gridCol>
                <a:gridCol w="3267987">
                  <a:extLst>
                    <a:ext uri="{9D8B030D-6E8A-4147-A177-3AD203B41FA5}">
                      <a16:colId xmlns:a16="http://schemas.microsoft.com/office/drawing/2014/main" val="20001"/>
                    </a:ext>
                  </a:extLst>
                </a:gridCol>
              </a:tblGrid>
              <a:tr h="724825">
                <a:tc>
                  <a:txBody>
                    <a:bodyPr/>
                    <a:lstStyle/>
                    <a:p>
                      <a:pPr marL="0" lvl="0" indent="0" algn="ctr" rtl="0">
                        <a:spcBef>
                          <a:spcPts val="480"/>
                        </a:spcBef>
                        <a:spcAft>
                          <a:spcPts val="0"/>
                        </a:spcAft>
                        <a:buNone/>
                      </a:pPr>
                      <a:r>
                        <a:rPr lang="en-US" sz="2400" b="1">
                          <a:solidFill>
                            <a:srgbClr val="FFFFFF"/>
                          </a:solidFill>
                          <a:latin typeface="Calibri"/>
                          <a:ea typeface="Calibri"/>
                          <a:cs typeface="Calibri"/>
                          <a:sym typeface="Calibri"/>
                        </a:rPr>
                        <a:t>Pros</a:t>
                      </a:r>
                      <a:endParaRPr b="1">
                        <a:solidFill>
                          <a:srgbClr val="FFFFFF"/>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73763"/>
                    </a:solidFill>
                  </a:tcPr>
                </a:tc>
                <a:tc>
                  <a:txBody>
                    <a:bodyPr/>
                    <a:lstStyle/>
                    <a:p>
                      <a:pPr marL="0" lvl="0" indent="0" algn="ctr" rtl="0">
                        <a:spcBef>
                          <a:spcPts val="480"/>
                        </a:spcBef>
                        <a:spcAft>
                          <a:spcPts val="0"/>
                        </a:spcAft>
                        <a:buNone/>
                      </a:pPr>
                      <a:r>
                        <a:rPr lang="en-US" sz="2400" b="1">
                          <a:solidFill>
                            <a:srgbClr val="FFFFFF"/>
                          </a:solidFill>
                          <a:latin typeface="Calibri"/>
                          <a:ea typeface="Calibri"/>
                          <a:cs typeface="Calibri"/>
                          <a:sym typeface="Calibri"/>
                        </a:rPr>
                        <a:t>Cons</a:t>
                      </a:r>
                      <a:endParaRPr b="1">
                        <a:solidFill>
                          <a:srgbClr val="FFFFFF"/>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5365300">
                <a:tc>
                  <a:txBody>
                    <a:bodyPr/>
                    <a:lstStyle/>
                    <a:p>
                      <a:pPr marL="457200" lvl="0" indent="-355600" algn="l" rtl="0">
                        <a:lnSpc>
                          <a:spcPct val="100000"/>
                        </a:lnSpc>
                        <a:spcBef>
                          <a:spcPts val="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Highly accessible via screen reader</a:t>
                      </a:r>
                      <a:endParaRPr sz="2000" dirty="0">
                        <a:solidFill>
                          <a:schemeClr val="dk2"/>
                        </a:solidFill>
                        <a:latin typeface="Calibri"/>
                        <a:ea typeface="Calibri"/>
                        <a:cs typeface="Calibri"/>
                        <a:sym typeface="Calibri"/>
                      </a:endParaRPr>
                    </a:p>
                    <a:p>
                      <a:pPr marL="457200" lvl="0" indent="-355600" algn="l" rtl="0">
                        <a:lnSpc>
                          <a:spcPct val="10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Simple intuitive User Interface (UI)</a:t>
                      </a:r>
                      <a:endParaRPr sz="2000" dirty="0">
                        <a:solidFill>
                          <a:schemeClr val="dk2"/>
                        </a:solidFill>
                        <a:latin typeface="Calibri"/>
                        <a:ea typeface="Calibri"/>
                        <a:cs typeface="Calibri"/>
                        <a:sym typeface="Calibri"/>
                      </a:endParaRPr>
                    </a:p>
                    <a:p>
                      <a:pPr marL="457200" lvl="0" indent="-355600" algn="l" rtl="0">
                        <a:lnSpc>
                          <a:spcPct val="10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Side by side mode/dual monitor support</a:t>
                      </a:r>
                      <a:endParaRPr sz="2000" dirty="0">
                        <a:solidFill>
                          <a:schemeClr val="dk2"/>
                        </a:solidFill>
                        <a:latin typeface="Calibri"/>
                        <a:ea typeface="Calibri"/>
                        <a:cs typeface="Calibri"/>
                        <a:sym typeface="Calibri"/>
                      </a:endParaRPr>
                    </a:p>
                    <a:p>
                      <a:pPr marL="457200" lvl="0" indent="-355600" algn="l" rtl="0">
                        <a:lnSpc>
                          <a:spcPct val="10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High quality video/audio with low stutter rate</a:t>
                      </a:r>
                      <a:endParaRPr sz="2000" dirty="0">
                        <a:solidFill>
                          <a:schemeClr val="dk2"/>
                        </a:solidFill>
                        <a:latin typeface="Calibri"/>
                        <a:ea typeface="Calibri"/>
                        <a:cs typeface="Calibri"/>
                        <a:sym typeface="Calibri"/>
                      </a:endParaRPr>
                    </a:p>
                    <a:p>
                      <a:pPr marL="457200" lvl="0" indent="-355600" algn="l" rtl="0">
                        <a:lnSpc>
                          <a:spcPct val="10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Non-video participants can be hidden</a:t>
                      </a:r>
                      <a:endParaRPr sz="2000" dirty="0">
                        <a:solidFill>
                          <a:schemeClr val="dk2"/>
                        </a:solidFill>
                        <a:latin typeface="Calibri"/>
                        <a:ea typeface="Calibri"/>
                        <a:cs typeface="Calibri"/>
                        <a:sym typeface="Calibri"/>
                      </a:endParaRPr>
                    </a:p>
                    <a:p>
                      <a:pPr marL="457200" lvl="0" indent="-355600" algn="l" rtl="0">
                        <a:lnSpc>
                          <a:spcPct val="10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Supports up to 100 video participants (350 total)</a:t>
                      </a:r>
                      <a:endParaRPr sz="2000" dirty="0">
                        <a:solidFill>
                          <a:schemeClr val="dk2"/>
                        </a:solidFill>
                        <a:latin typeface="Calibri"/>
                        <a:ea typeface="Calibri"/>
                        <a:cs typeface="Calibri"/>
                        <a:sym typeface="Calibri"/>
                      </a:endParaRPr>
                    </a:p>
                    <a:p>
                      <a:pPr marL="457200" lvl="0" indent="-355600" algn="l" rtl="0">
                        <a:lnSpc>
                          <a:spcPct val="10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Multi-pinning and multi-spotlight support</a:t>
                      </a:r>
                    </a:p>
                    <a:p>
                      <a:pPr marL="457200" marR="0" lvl="0" indent="-355600" algn="l" defTabSz="914400" rtl="0" eaLnBrk="1" fontAlgn="auto" latinLnBrk="0" hangingPunct="1">
                        <a:lnSpc>
                          <a:spcPct val="100000"/>
                        </a:lnSpc>
                        <a:spcBef>
                          <a:spcPts val="1000"/>
                        </a:spcBef>
                        <a:spcAft>
                          <a:spcPts val="0"/>
                        </a:spcAft>
                        <a:buClr>
                          <a:schemeClr val="dk2"/>
                        </a:buClr>
                        <a:buSzPts val="2000"/>
                        <a:buFont typeface="Calibri"/>
                        <a:buChar char="●"/>
                        <a:tabLst/>
                        <a:defRPr/>
                      </a:pPr>
                      <a:r>
                        <a:rPr lang="en-US" sz="2000" dirty="0">
                          <a:solidFill>
                            <a:schemeClr val="dk2"/>
                          </a:solidFill>
                          <a:latin typeface="Calibri"/>
                          <a:ea typeface="Calibri"/>
                          <a:cs typeface="Calibri"/>
                          <a:sym typeface="Calibri"/>
                        </a:rPr>
                        <a:t>Offers several options for captioning support</a:t>
                      </a:r>
                    </a:p>
                    <a:p>
                      <a:pPr marL="457200" lvl="0" indent="-355600" algn="l" rtl="0">
                        <a:lnSpc>
                          <a:spcPct val="10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Can move captions box around the window</a:t>
                      </a:r>
                      <a:endParaRPr sz="2000" dirty="0">
                        <a:solidFill>
                          <a:schemeClr val="dk2"/>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55600" algn="l" rtl="0">
                        <a:spcBef>
                          <a:spcPts val="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Integrated meeting management tools lack sophistication</a:t>
                      </a:r>
                      <a:endParaRPr sz="2000" dirty="0">
                        <a:solidFill>
                          <a:schemeClr val="dk2"/>
                        </a:solidFill>
                        <a:latin typeface="Calibri"/>
                        <a:ea typeface="Calibri"/>
                        <a:cs typeface="Calibri"/>
                        <a:sym typeface="Calibri"/>
                      </a:endParaRPr>
                    </a:p>
                    <a:p>
                      <a:pPr marL="457200" lvl="0" indent="-355600" algn="l" rtl="0">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Security concerns continue to be prevalent, especially amongst government entities</a:t>
                      </a:r>
                      <a:endParaRPr sz="2000" dirty="0">
                        <a:solidFill>
                          <a:schemeClr val="dk2"/>
                        </a:solidFill>
                        <a:latin typeface="Calibri"/>
                        <a:ea typeface="Calibri"/>
                        <a:cs typeface="Calibri"/>
                        <a:sym typeface="Calibri"/>
                      </a:endParaRPr>
                    </a:p>
                    <a:p>
                      <a:pPr marL="457200" lvl="0" indent="-355600" algn="l" rtl="0">
                        <a:spcBef>
                          <a:spcPts val="1000"/>
                        </a:spcBef>
                        <a:spcAft>
                          <a:spcPts val="1000"/>
                        </a:spcAft>
                        <a:buClr>
                          <a:schemeClr val="dk2"/>
                        </a:buClr>
                        <a:buSzPts val="2000"/>
                        <a:buFont typeface="Calibri"/>
                        <a:buChar char="●"/>
                      </a:pPr>
                      <a:r>
                        <a:rPr lang="en-US" sz="2000" dirty="0">
                          <a:solidFill>
                            <a:schemeClr val="dk2"/>
                          </a:solidFill>
                          <a:latin typeface="Calibri"/>
                          <a:ea typeface="Calibri"/>
                          <a:cs typeface="Calibri"/>
                          <a:sym typeface="Calibri"/>
                        </a:rPr>
                        <a:t>Built-in live ASR for paid accounts only (not gov)</a:t>
                      </a:r>
                    </a:p>
                    <a:p>
                      <a:pPr marL="457200" lvl="0" indent="-355600" algn="l" rtl="0">
                        <a:spcBef>
                          <a:spcPts val="1000"/>
                        </a:spcBef>
                        <a:spcAft>
                          <a:spcPts val="1000"/>
                        </a:spcAft>
                        <a:buClr>
                          <a:schemeClr val="dk2"/>
                        </a:buClr>
                        <a:buSzPts val="2000"/>
                        <a:buFont typeface="Calibri"/>
                        <a:buChar char="●"/>
                      </a:pPr>
                      <a:r>
                        <a:rPr lang="en-US" sz="2000" dirty="0">
                          <a:solidFill>
                            <a:schemeClr val="dk2"/>
                          </a:solidFill>
                          <a:latin typeface="Calibri"/>
                          <a:ea typeface="Calibri"/>
                          <a:cs typeface="Calibri"/>
                          <a:sym typeface="Calibri"/>
                        </a:rPr>
                        <a:t>ASR not identifying speakers</a:t>
                      </a:r>
                      <a:endParaRPr sz="2000" dirty="0">
                        <a:solidFill>
                          <a:schemeClr val="dk2"/>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31" name="Google Shape;231;p25" descr="Zoom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826500" y="863123"/>
            <a:ext cx="1985750" cy="466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6"/>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Zoom</a:t>
            </a:r>
            <a:endParaRPr/>
          </a:p>
        </p:txBody>
      </p:sp>
      <p:sp>
        <p:nvSpPr>
          <p:cNvPr id="238" name="Google Shape;238;p26"/>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2050" name="Picture 2" descr="About - Zoom">
            <a:extLst>
              <a:ext uri="{FF2B5EF4-FFF2-40B4-BE49-F238E27FC236}">
                <a16:creationId xmlns:a16="http://schemas.microsoft.com/office/drawing/2014/main" id="{E30E9E61-5304-8443-974D-7B13ECCA6E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90078" y="769867"/>
            <a:ext cx="6468060" cy="54309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7"/>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Zoom</a:t>
            </a:r>
            <a:endParaRPr/>
          </a:p>
        </p:txBody>
      </p:sp>
      <p:sp>
        <p:nvSpPr>
          <p:cNvPr id="246" name="Google Shape;246;p27"/>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247" name="Google Shape;247;p27" descr="Zoom split view screenshot"/>
          <p:cNvPicPr preferRelativeResize="0"/>
          <p:nvPr/>
        </p:nvPicPr>
        <p:blipFill rotWithShape="1">
          <a:blip r:embed="rId3" cstate="email">
            <a:alphaModFix/>
            <a:extLst>
              <a:ext uri="{28A0092B-C50C-407E-A947-70E740481C1C}">
                <a14:useLocalDpi xmlns:a14="http://schemas.microsoft.com/office/drawing/2010/main"/>
              </a:ext>
            </a:extLst>
          </a:blip>
          <a:srcRect l="2590" r="7140"/>
          <a:stretch/>
        </p:blipFill>
        <p:spPr>
          <a:xfrm>
            <a:off x="593138" y="872588"/>
            <a:ext cx="7957720" cy="5112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8"/>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Platforms: Zoom (Enable ASR)</a:t>
            </a:r>
            <a:endParaRPr dirty="0"/>
          </a:p>
        </p:txBody>
      </p:sp>
      <p:pic>
        <p:nvPicPr>
          <p:cNvPr id="255" name="Google Shape;255;p28" descr="Zoom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215575" y="946231"/>
            <a:ext cx="2712851" cy="637925"/>
          </a:xfrm>
          <a:prstGeom prst="rect">
            <a:avLst/>
          </a:prstGeom>
          <a:noFill/>
          <a:ln>
            <a:noFill/>
          </a:ln>
        </p:spPr>
      </p:pic>
      <p:pic>
        <p:nvPicPr>
          <p:cNvPr id="1026" name="Picture 2" descr="Using Live Transcription in Zoom – BITS AND PIECES">
            <a:extLst>
              <a:ext uri="{FF2B5EF4-FFF2-40B4-BE49-F238E27FC236}">
                <a16:creationId xmlns:a16="http://schemas.microsoft.com/office/drawing/2014/main" id="{321F3F4F-7222-C04F-B088-7EDC328D7AB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5008" y="2136556"/>
            <a:ext cx="7901609" cy="3775213"/>
          </a:xfrm>
          <a:prstGeom prst="rect">
            <a:avLst/>
          </a:prstGeom>
          <a:noFill/>
          <a:extLst>
            <a:ext uri="{909E8E84-426E-40DD-AFC4-6F175D3DCCD1}">
              <a14:hiddenFill xmlns:a14="http://schemas.microsoft.com/office/drawing/2010/main">
                <a:solidFill>
                  <a:srgbClr val="FFFFFF"/>
                </a:solidFill>
              </a14:hiddenFill>
            </a:ext>
          </a:extLst>
        </p:spPr>
      </p:pic>
      <p:sp>
        <p:nvSpPr>
          <p:cNvPr id="254" name="Google Shape;254;p28"/>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9"/>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Zoom (Roll-up captioning)</a:t>
            </a:r>
            <a:endParaRPr/>
          </a:p>
        </p:txBody>
      </p:sp>
      <p:pic>
        <p:nvPicPr>
          <p:cNvPr id="264" name="Google Shape;264;p29" descr="Zoom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215575" y="946231"/>
            <a:ext cx="2712851" cy="637925"/>
          </a:xfrm>
          <a:prstGeom prst="rect">
            <a:avLst/>
          </a:prstGeom>
          <a:noFill/>
          <a:ln>
            <a:noFill/>
          </a:ln>
        </p:spPr>
      </p:pic>
      <p:sp>
        <p:nvSpPr>
          <p:cNvPr id="263" name="Google Shape;263;p29"/>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0"/>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Cisco WebEx</a:t>
            </a:r>
            <a:endParaRPr/>
          </a:p>
        </p:txBody>
      </p:sp>
      <p:sp>
        <p:nvSpPr>
          <p:cNvPr id="272" name="Google Shape;272;p30"/>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graphicFrame>
        <p:nvGraphicFramePr>
          <p:cNvPr id="273" name="Google Shape;273;p30"/>
          <p:cNvGraphicFramePr/>
          <p:nvPr>
            <p:extLst>
              <p:ext uri="{D42A27DB-BD31-4B8C-83A1-F6EECF244321}">
                <p14:modId xmlns:p14="http://schemas.microsoft.com/office/powerpoint/2010/main" val="1179057566"/>
              </p:ext>
            </p:extLst>
          </p:nvPr>
        </p:nvGraphicFramePr>
        <p:xfrm>
          <a:off x="128374" y="1600200"/>
          <a:ext cx="8876477" cy="4710612"/>
        </p:xfrm>
        <a:graphic>
          <a:graphicData uri="http://schemas.openxmlformats.org/drawingml/2006/table">
            <a:tbl>
              <a:tblPr firstRow="1">
                <a:noFill/>
                <a:tableStyleId>{870D2AE3-6FDB-45D7-AD71-FC6F2944F5A5}</a:tableStyleId>
              </a:tblPr>
              <a:tblGrid>
                <a:gridCol w="3787643">
                  <a:extLst>
                    <a:ext uri="{9D8B030D-6E8A-4147-A177-3AD203B41FA5}">
                      <a16:colId xmlns:a16="http://schemas.microsoft.com/office/drawing/2014/main" val="20000"/>
                    </a:ext>
                  </a:extLst>
                </a:gridCol>
                <a:gridCol w="5088834">
                  <a:extLst>
                    <a:ext uri="{9D8B030D-6E8A-4147-A177-3AD203B41FA5}">
                      <a16:colId xmlns:a16="http://schemas.microsoft.com/office/drawing/2014/main" val="20001"/>
                    </a:ext>
                  </a:extLst>
                </a:gridCol>
              </a:tblGrid>
              <a:tr h="717761">
                <a:tc>
                  <a:txBody>
                    <a:bodyPr/>
                    <a:lstStyle/>
                    <a:p>
                      <a:pPr marL="0" lvl="0" indent="0" algn="ctr" rtl="0">
                        <a:spcBef>
                          <a:spcPts val="480"/>
                        </a:spcBef>
                        <a:spcAft>
                          <a:spcPts val="0"/>
                        </a:spcAft>
                        <a:buNone/>
                      </a:pPr>
                      <a:r>
                        <a:rPr lang="en-US" sz="2400" b="1">
                          <a:solidFill>
                            <a:srgbClr val="FFFFFF"/>
                          </a:solidFill>
                          <a:latin typeface="Calibri"/>
                          <a:ea typeface="Calibri"/>
                          <a:cs typeface="Calibri"/>
                          <a:sym typeface="Calibri"/>
                        </a:rPr>
                        <a:t>Pros</a:t>
                      </a:r>
                      <a:endParaRPr b="1">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73763"/>
                    </a:solidFill>
                  </a:tcPr>
                </a:tc>
                <a:tc>
                  <a:txBody>
                    <a:bodyPr/>
                    <a:lstStyle/>
                    <a:p>
                      <a:pPr marL="0" lvl="0" indent="0" algn="ctr" rtl="0">
                        <a:spcBef>
                          <a:spcPts val="480"/>
                        </a:spcBef>
                        <a:spcAft>
                          <a:spcPts val="0"/>
                        </a:spcAft>
                        <a:buNone/>
                      </a:pPr>
                      <a:r>
                        <a:rPr lang="en-US" sz="2400" b="1" dirty="0">
                          <a:solidFill>
                            <a:srgbClr val="FFFFFF"/>
                          </a:solidFill>
                          <a:latin typeface="Calibri"/>
                          <a:ea typeface="Calibri"/>
                          <a:cs typeface="Calibri"/>
                          <a:sym typeface="Calibri"/>
                        </a:rPr>
                        <a:t>Cons</a:t>
                      </a:r>
                      <a:endParaRPr b="1" dirty="0">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3992851">
                <a:tc>
                  <a:txBody>
                    <a:bodyPr/>
                    <a:lstStyle/>
                    <a:p>
                      <a:pPr marL="457200" marR="0" lvl="0" indent="-355600" algn="l" rtl="0">
                        <a:lnSpc>
                          <a:spcPct val="100000"/>
                        </a:lnSpc>
                        <a:spcBef>
                          <a:spcPts val="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Easy to procure; security and enterprise ready</a:t>
                      </a:r>
                    </a:p>
                    <a:p>
                      <a:pPr marL="457200" marR="0" lvl="0" indent="-355600" algn="l" defTabSz="914400" rtl="0" eaLnBrk="1" fontAlgn="auto" latinLnBrk="0" hangingPunct="1">
                        <a:lnSpc>
                          <a:spcPct val="100000"/>
                        </a:lnSpc>
                        <a:spcBef>
                          <a:spcPts val="0"/>
                        </a:spcBef>
                        <a:spcAft>
                          <a:spcPts val="0"/>
                        </a:spcAft>
                        <a:buClr>
                          <a:schemeClr val="dk2"/>
                        </a:buClr>
                        <a:buSzPts val="2000"/>
                        <a:buFont typeface="Calibri"/>
                        <a:buChar char="●"/>
                        <a:tabLst/>
                        <a:defRPr/>
                      </a:pPr>
                      <a:r>
                        <a:rPr lang="en-US" sz="2000" dirty="0">
                          <a:solidFill>
                            <a:schemeClr val="dk2"/>
                          </a:solidFill>
                          <a:latin typeface="Calibri"/>
                          <a:ea typeface="Calibri"/>
                          <a:cs typeface="Calibri"/>
                          <a:sym typeface="Calibri"/>
                        </a:rPr>
                        <a:t>Latest version offers ASR captions</a:t>
                      </a:r>
                      <a:endParaRPr sz="2000" dirty="0">
                        <a:solidFill>
                          <a:schemeClr val="dk2"/>
                        </a:solidFill>
                        <a:latin typeface="Calibri"/>
                        <a:ea typeface="Calibri"/>
                        <a:cs typeface="Calibri"/>
                        <a:sym typeface="Calibri"/>
                      </a:endParaRPr>
                    </a:p>
                    <a:p>
                      <a:pPr marL="457200" marR="0" lvl="0" indent="-355600" algn="l" rtl="0">
                        <a:lnSpc>
                          <a:spcPct val="10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Capability to create a separate module for CART captioning (Multimedia viewer)</a:t>
                      </a:r>
                    </a:p>
                    <a:p>
                      <a:pPr marL="457200" marR="0" lvl="0" indent="-355600" algn="l" rtl="0">
                        <a:lnSpc>
                          <a:spcPct val="10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Centralized feature management (administrators)</a:t>
                      </a:r>
                      <a:endParaRPr sz="2000" dirty="0">
                        <a:solidFill>
                          <a:schemeClr val="dk2"/>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55600" algn="l" rtl="0">
                        <a:lnSpc>
                          <a:spcPct val="100000"/>
                        </a:lnSpc>
                        <a:spcBef>
                          <a:spcPts val="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Not usable for screen reader users.</a:t>
                      </a:r>
                      <a:endParaRPr sz="2000" dirty="0">
                        <a:solidFill>
                          <a:schemeClr val="dk2"/>
                        </a:solidFill>
                        <a:latin typeface="Calibri"/>
                        <a:ea typeface="Calibri"/>
                        <a:cs typeface="Calibri"/>
                        <a:sym typeface="Calibri"/>
                      </a:endParaRPr>
                    </a:p>
                    <a:p>
                      <a:pPr marL="457200" marR="0" lvl="0" indent="-355600" algn="l" rtl="0">
                        <a:lnSpc>
                          <a:spcPct val="10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Complex user interface requires training to navigate</a:t>
                      </a:r>
                      <a:endParaRPr sz="2000" dirty="0">
                        <a:solidFill>
                          <a:schemeClr val="dk2"/>
                        </a:solidFill>
                        <a:latin typeface="Calibri"/>
                        <a:ea typeface="Calibri"/>
                        <a:cs typeface="Calibri"/>
                        <a:sym typeface="Calibri"/>
                      </a:endParaRPr>
                    </a:p>
                    <a:p>
                      <a:pPr marL="457200" marR="0" lvl="0" indent="-355600" algn="l" rtl="0">
                        <a:lnSpc>
                          <a:spcPct val="10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Unintuitive video “pinning” functionality </a:t>
                      </a:r>
                    </a:p>
                    <a:p>
                      <a:pPr marL="457200" marR="0" lvl="0" indent="-355600" algn="l" rtl="0">
                        <a:lnSpc>
                          <a:spcPct val="10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No CART support; ASR not identifying speakers</a:t>
                      </a:r>
                      <a:endParaRPr sz="2000" dirty="0">
                        <a:solidFill>
                          <a:schemeClr val="dk2"/>
                        </a:solidFill>
                        <a:latin typeface="Calibri"/>
                        <a:ea typeface="Calibri"/>
                        <a:cs typeface="Calibri"/>
                        <a:sym typeface="Calibri"/>
                      </a:endParaRPr>
                    </a:p>
                    <a:p>
                      <a:pPr marL="457200" marR="0" lvl="0" indent="-355600" algn="l" rtl="0">
                        <a:lnSpc>
                          <a:spcPct val="10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Inflexible video interface </a:t>
                      </a:r>
                      <a:endParaRPr sz="2000" dirty="0">
                        <a:solidFill>
                          <a:schemeClr val="dk2"/>
                        </a:solidFill>
                        <a:latin typeface="Calibri"/>
                        <a:ea typeface="Calibri"/>
                        <a:cs typeface="Calibri"/>
                        <a:sym typeface="Calibri"/>
                      </a:endParaRPr>
                    </a:p>
                    <a:p>
                      <a:pPr marL="457200" marR="0" lvl="0" indent="-355600" algn="l" rtl="0">
                        <a:lnSpc>
                          <a:spcPct val="10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Centralized feature management (administrators)</a:t>
                      </a:r>
                      <a:endParaRPr sz="2000" dirty="0">
                        <a:solidFill>
                          <a:schemeClr val="dk2"/>
                        </a:solidFill>
                        <a:latin typeface="Calibri"/>
                        <a:ea typeface="Calibri"/>
                        <a:cs typeface="Calibri"/>
                        <a:sym typeface="Calibri"/>
                      </a:endParaRPr>
                    </a:p>
                    <a:p>
                      <a:pPr marL="457200" marR="0" lvl="0" indent="-355600" algn="l" rtl="0">
                        <a:lnSpc>
                          <a:spcPct val="100000"/>
                        </a:lnSpc>
                        <a:spcBef>
                          <a:spcPts val="1000"/>
                        </a:spcBef>
                        <a:spcAft>
                          <a:spcPts val="1000"/>
                        </a:spcAft>
                        <a:buClr>
                          <a:schemeClr val="dk2"/>
                        </a:buClr>
                        <a:buSzPts val="2000"/>
                        <a:buFont typeface="Calibri"/>
                        <a:buChar char="●"/>
                      </a:pPr>
                      <a:r>
                        <a:rPr lang="en-US" sz="2000" dirty="0">
                          <a:solidFill>
                            <a:schemeClr val="dk2"/>
                          </a:solidFill>
                          <a:latin typeface="Calibri"/>
                          <a:ea typeface="Calibri"/>
                          <a:cs typeface="Calibri"/>
                          <a:sym typeface="Calibri"/>
                        </a:rPr>
                        <a:t>Additional steps to join a meeting</a:t>
                      </a:r>
                      <a:endParaRPr sz="2000" dirty="0">
                        <a:solidFill>
                          <a:schemeClr val="dk2"/>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74" name="Google Shape;274;p30" descr="Cisco WebEx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25762" y="852627"/>
            <a:ext cx="2292476" cy="64584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1"/>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Cisco WebEx</a:t>
            </a:r>
            <a:endParaRPr/>
          </a:p>
        </p:txBody>
      </p:sp>
      <p:sp>
        <p:nvSpPr>
          <p:cNvPr id="282" name="Google Shape;282;p31"/>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pic>
        <p:nvPicPr>
          <p:cNvPr id="283" name="Google Shape;283;p31" descr="Cisco WebEx screenshot of people grid layout webcam"/>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857250"/>
            <a:ext cx="9144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2"/>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Cisco WebEx</a:t>
            </a:r>
            <a:endParaRPr/>
          </a:p>
        </p:txBody>
      </p:sp>
      <p:sp>
        <p:nvSpPr>
          <p:cNvPr id="290" name="Google Shape;290;p32"/>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3074" name="Picture 2" descr="Cisco WebEx screenshot of automated captioning">
            <a:extLst>
              <a:ext uri="{FF2B5EF4-FFF2-40B4-BE49-F238E27FC236}">
                <a16:creationId xmlns:a16="http://schemas.microsoft.com/office/drawing/2014/main" id="{E8B600F6-753F-A942-A91A-23D1845B0F6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6713" y="1143000"/>
            <a:ext cx="8070574"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p12"/>
          <p:cNvSpPr txBox="1">
            <a:spLocks noGrp="1"/>
          </p:cNvSpPr>
          <p:nvPr>
            <p:ph type="title"/>
          </p:nvPr>
        </p:nvSpPr>
        <p:spPr>
          <a:xfrm>
            <a:off x="228600" y="0"/>
            <a:ext cx="8686800" cy="750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Introduction</a:t>
            </a:r>
            <a:endParaRPr/>
          </a:p>
        </p:txBody>
      </p:sp>
      <p:sp>
        <p:nvSpPr>
          <p:cNvPr id="95" name="Google Shape;95;p12"/>
          <p:cNvSpPr txBox="1">
            <a:spLocks noGrp="1"/>
          </p:cNvSpPr>
          <p:nvPr>
            <p:ph type="body" idx="1"/>
          </p:nvPr>
        </p:nvSpPr>
        <p:spPr>
          <a:xfrm>
            <a:off x="223850" y="838200"/>
            <a:ext cx="8836200" cy="5132400"/>
          </a:xfrm>
          <a:prstGeom prst="rect">
            <a:avLst/>
          </a:prstGeom>
          <a:noFill/>
          <a:ln>
            <a:noFill/>
          </a:ln>
        </p:spPr>
        <p:txBody>
          <a:bodyPr spcFirstLastPara="1" wrap="square" lIns="91425" tIns="45700" rIns="91425" bIns="45700" anchor="t" anchorCtr="0">
            <a:noAutofit/>
          </a:bodyPr>
          <a:lstStyle/>
          <a:p>
            <a:pPr marL="228583" lvl="0" indent="-253983" algn="l" rtl="0">
              <a:spcBef>
                <a:spcPts val="400"/>
              </a:spcBef>
              <a:spcAft>
                <a:spcPts val="0"/>
              </a:spcAft>
              <a:buSzPts val="2400"/>
              <a:buChar char="●"/>
            </a:pPr>
            <a:r>
              <a:rPr lang="en-US" sz="3200" b="1" dirty="0"/>
              <a:t>Brandon Pace</a:t>
            </a:r>
            <a:endParaRPr sz="3200" b="1" dirty="0"/>
          </a:p>
          <a:p>
            <a:pPr marL="576220" lvl="1" indent="-228584" algn="l" rtl="0">
              <a:spcBef>
                <a:spcPts val="400"/>
              </a:spcBef>
              <a:spcAft>
                <a:spcPts val="0"/>
              </a:spcAft>
              <a:buSzPts val="2000"/>
              <a:buChar char="○"/>
            </a:pPr>
            <a:r>
              <a:rPr lang="en-US" sz="2800" b="1" dirty="0"/>
              <a:t>HQ Section 508 Program Manager, U.S. Department of Homeland Security</a:t>
            </a:r>
            <a:endParaRPr sz="2800" b="1" dirty="0"/>
          </a:p>
          <a:p>
            <a:pPr marL="576220" lvl="1" indent="-228584" algn="l" rtl="0">
              <a:spcBef>
                <a:spcPts val="400"/>
              </a:spcBef>
              <a:spcAft>
                <a:spcPts val="0"/>
              </a:spcAft>
              <a:buSzPts val="2000"/>
              <a:buChar char="○"/>
            </a:pPr>
            <a:r>
              <a:rPr lang="en-US" sz="2800" dirty="0"/>
              <a:t>Former President of Deaf &amp; Hard-of-Hearing DHS (employee association) </a:t>
            </a:r>
            <a:endParaRPr sz="2800" dirty="0"/>
          </a:p>
          <a:p>
            <a:pPr marL="576220" lvl="1" indent="-228584" algn="l" rtl="0">
              <a:spcBef>
                <a:spcPts val="400"/>
              </a:spcBef>
              <a:spcAft>
                <a:spcPts val="0"/>
              </a:spcAft>
              <a:buSzPts val="2000"/>
              <a:buChar char="○"/>
            </a:pPr>
            <a:r>
              <a:rPr lang="en-US" sz="2800" dirty="0"/>
              <a:t>Certified Professional in Accessibility Core Competencies</a:t>
            </a:r>
            <a:endParaRPr sz="2800" dirty="0"/>
          </a:p>
        </p:txBody>
      </p:sp>
      <p:sp>
        <p:nvSpPr>
          <p:cNvPr id="96" name="Google Shape;96;p12"/>
          <p:cNvSpPr txBox="1">
            <a:spLocks noGrp="1"/>
          </p:cNvSpPr>
          <p:nvPr>
            <p:ph type="sldNum" idx="12"/>
          </p:nvPr>
        </p:nvSpPr>
        <p:spPr>
          <a:xfrm>
            <a:off x="7005638" y="5972175"/>
            <a:ext cx="19050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0" i="0" u="none" strike="noStrike" cap="none">
                <a:solidFill>
                  <a:schemeClr val="lt1"/>
                </a:solidFill>
                <a:latin typeface="Arial"/>
                <a:ea typeface="Arial"/>
                <a:cs typeface="Arial"/>
                <a:sym typeface="Arial"/>
              </a:rPr>
              <a:t>2</a:t>
            </a:fld>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2"/>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Cisco WebEx</a:t>
            </a:r>
            <a:endParaRPr/>
          </a:p>
        </p:txBody>
      </p:sp>
      <p:sp>
        <p:nvSpPr>
          <p:cNvPr id="290" name="Google Shape;290;p32"/>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pic>
        <p:nvPicPr>
          <p:cNvPr id="291" name="Google Shape;291;p32" descr="Cisco WebEx screenshot of multimedia modul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45375" y="907313"/>
            <a:ext cx="6853250" cy="5043364"/>
          </a:xfrm>
          <a:prstGeom prst="rect">
            <a:avLst/>
          </a:prstGeom>
          <a:noFill/>
          <a:ln>
            <a:noFill/>
          </a:ln>
        </p:spPr>
      </p:pic>
    </p:spTree>
    <p:extLst>
      <p:ext uri="{BB962C8B-B14F-4D97-AF65-F5344CB8AC3E}">
        <p14:creationId xmlns:p14="http://schemas.microsoft.com/office/powerpoint/2010/main" val="1485861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3"/>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Google Meet</a:t>
            </a:r>
            <a:endParaRPr/>
          </a:p>
        </p:txBody>
      </p:sp>
      <p:sp>
        <p:nvSpPr>
          <p:cNvPr id="298" name="Google Shape;298;p33"/>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graphicFrame>
        <p:nvGraphicFramePr>
          <p:cNvPr id="299" name="Google Shape;299;p33"/>
          <p:cNvGraphicFramePr/>
          <p:nvPr>
            <p:extLst>
              <p:ext uri="{D42A27DB-BD31-4B8C-83A1-F6EECF244321}">
                <p14:modId xmlns:p14="http://schemas.microsoft.com/office/powerpoint/2010/main" val="3475415400"/>
              </p:ext>
            </p:extLst>
          </p:nvPr>
        </p:nvGraphicFramePr>
        <p:xfrm>
          <a:off x="328825" y="1688401"/>
          <a:ext cx="8486350" cy="4567674"/>
        </p:xfrm>
        <a:graphic>
          <a:graphicData uri="http://schemas.openxmlformats.org/drawingml/2006/table">
            <a:tbl>
              <a:tblPr firstRow="1">
                <a:noFill/>
                <a:tableStyleId>{870D2AE3-6FDB-45D7-AD71-FC6F2944F5A5}</a:tableStyleId>
              </a:tblPr>
              <a:tblGrid>
                <a:gridCol w="5131750">
                  <a:extLst>
                    <a:ext uri="{9D8B030D-6E8A-4147-A177-3AD203B41FA5}">
                      <a16:colId xmlns:a16="http://schemas.microsoft.com/office/drawing/2014/main" val="20000"/>
                    </a:ext>
                  </a:extLst>
                </a:gridCol>
                <a:gridCol w="3354600">
                  <a:extLst>
                    <a:ext uri="{9D8B030D-6E8A-4147-A177-3AD203B41FA5}">
                      <a16:colId xmlns:a16="http://schemas.microsoft.com/office/drawing/2014/main" val="20001"/>
                    </a:ext>
                  </a:extLst>
                </a:gridCol>
              </a:tblGrid>
              <a:tr h="720061">
                <a:tc>
                  <a:txBody>
                    <a:bodyPr/>
                    <a:lstStyle/>
                    <a:p>
                      <a:pPr marL="0" lvl="0" indent="0" algn="ctr" rtl="0">
                        <a:spcBef>
                          <a:spcPts val="480"/>
                        </a:spcBef>
                        <a:spcAft>
                          <a:spcPts val="0"/>
                        </a:spcAft>
                        <a:buNone/>
                      </a:pPr>
                      <a:r>
                        <a:rPr lang="en-US" sz="2400" b="1" dirty="0">
                          <a:solidFill>
                            <a:srgbClr val="FFFFFF"/>
                          </a:solidFill>
                          <a:latin typeface="Calibri"/>
                          <a:ea typeface="Calibri"/>
                          <a:cs typeface="Calibri"/>
                          <a:sym typeface="Calibri"/>
                        </a:rPr>
                        <a:t>Pros</a:t>
                      </a:r>
                      <a:endParaRPr b="1" dirty="0">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73763"/>
                    </a:solidFill>
                  </a:tcPr>
                </a:tc>
                <a:tc>
                  <a:txBody>
                    <a:bodyPr/>
                    <a:lstStyle/>
                    <a:p>
                      <a:pPr marL="0" lvl="0" indent="0" algn="ctr" rtl="0">
                        <a:spcBef>
                          <a:spcPts val="480"/>
                        </a:spcBef>
                        <a:spcAft>
                          <a:spcPts val="0"/>
                        </a:spcAft>
                        <a:buNone/>
                      </a:pPr>
                      <a:r>
                        <a:rPr lang="en-US" sz="2400" b="1">
                          <a:solidFill>
                            <a:srgbClr val="FFFFFF"/>
                          </a:solidFill>
                          <a:latin typeface="Calibri"/>
                          <a:ea typeface="Calibri"/>
                          <a:cs typeface="Calibri"/>
                          <a:sym typeface="Calibri"/>
                        </a:rPr>
                        <a:t>Cons</a:t>
                      </a:r>
                      <a:endParaRPr b="1">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3847613">
                <a:tc>
                  <a:txBody>
                    <a:bodyPr/>
                    <a:lstStyle/>
                    <a:p>
                      <a:pPr marL="457200" marR="0" lvl="0" indent="-355600" algn="l" rtl="0">
                        <a:lnSpc>
                          <a:spcPct val="100000"/>
                        </a:lnSpc>
                        <a:spcBef>
                          <a:spcPts val="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Approved for some agencies </a:t>
                      </a:r>
                      <a:endParaRPr sz="2000" dirty="0">
                        <a:solidFill>
                          <a:schemeClr val="dk2"/>
                        </a:solidFill>
                        <a:latin typeface="Calibri"/>
                        <a:ea typeface="Calibri"/>
                        <a:cs typeface="Calibri"/>
                        <a:sym typeface="Calibri"/>
                      </a:endParaRPr>
                    </a:p>
                    <a:p>
                      <a:pPr marL="457200" marR="0" lvl="0" indent="-355600" algn="l" rtl="0">
                        <a:lnSpc>
                          <a:spcPct val="10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Easy to use and intuitive </a:t>
                      </a:r>
                      <a:endParaRPr sz="2000" dirty="0">
                        <a:solidFill>
                          <a:schemeClr val="dk2"/>
                        </a:solidFill>
                        <a:latin typeface="Calibri"/>
                        <a:ea typeface="Calibri"/>
                        <a:cs typeface="Calibri"/>
                        <a:sym typeface="Calibri"/>
                      </a:endParaRPr>
                    </a:p>
                    <a:p>
                      <a:pPr marL="457200" marR="0" lvl="0" indent="-355600" algn="l" rtl="0">
                        <a:lnSpc>
                          <a:spcPct val="10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Automated captioning has high accuracy and names speakers (isolated audio channels) </a:t>
                      </a:r>
                      <a:endParaRPr sz="2000" dirty="0">
                        <a:solidFill>
                          <a:schemeClr val="dk2"/>
                        </a:solidFill>
                        <a:latin typeface="Calibri"/>
                        <a:ea typeface="Calibri"/>
                        <a:cs typeface="Calibri"/>
                        <a:sym typeface="Calibri"/>
                      </a:endParaRPr>
                    </a:p>
                    <a:p>
                      <a:pPr marL="457200" marR="0" lvl="0" indent="-355600" algn="l" rtl="0">
                        <a:lnSpc>
                          <a:spcPct val="10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Grid layout for video </a:t>
                      </a:r>
                      <a:endParaRPr sz="2000" dirty="0">
                        <a:solidFill>
                          <a:schemeClr val="dk2"/>
                        </a:solidFill>
                        <a:latin typeface="Calibri"/>
                        <a:ea typeface="Calibri"/>
                        <a:cs typeface="Calibri"/>
                        <a:sym typeface="Calibri"/>
                      </a:endParaRPr>
                    </a:p>
                    <a:p>
                      <a:pPr marL="457200" marR="0" lvl="0" indent="-355600" algn="l" rtl="0">
                        <a:lnSpc>
                          <a:spcPct val="10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Screen reader and keyboard accessible</a:t>
                      </a:r>
                      <a:endParaRPr sz="2000" dirty="0">
                        <a:solidFill>
                          <a:schemeClr val="dk2"/>
                        </a:solidFill>
                        <a:latin typeface="Calibri"/>
                        <a:ea typeface="Calibri"/>
                        <a:cs typeface="Calibri"/>
                        <a:sym typeface="Calibri"/>
                      </a:endParaRPr>
                    </a:p>
                    <a:p>
                      <a:pPr marL="457200" marR="0" lvl="0" indent="-355600" algn="l" rtl="0">
                        <a:lnSpc>
                          <a:spcPct val="10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Audio via phone connection</a:t>
                      </a:r>
                      <a:endParaRPr sz="2000" dirty="0">
                        <a:solidFill>
                          <a:schemeClr val="dk2"/>
                        </a:solidFill>
                        <a:latin typeface="Calibri"/>
                        <a:ea typeface="Calibri"/>
                        <a:cs typeface="Calibri"/>
                        <a:sym typeface="Calibri"/>
                      </a:endParaRPr>
                    </a:p>
                    <a:p>
                      <a:pPr marL="457200" marR="0" lvl="0" indent="-355600" algn="l" rtl="0">
                        <a:lnSpc>
                          <a:spcPct val="100000"/>
                        </a:lnSpc>
                        <a:spcBef>
                          <a:spcPts val="1000"/>
                        </a:spcBef>
                        <a:spcAft>
                          <a:spcPts val="1000"/>
                        </a:spcAft>
                        <a:buClr>
                          <a:schemeClr val="dk2"/>
                        </a:buClr>
                        <a:buSzPts val="2000"/>
                        <a:buFont typeface="Calibri"/>
                        <a:buChar char="●"/>
                      </a:pPr>
                      <a:r>
                        <a:rPr lang="en-US" sz="2000" dirty="0">
                          <a:solidFill>
                            <a:schemeClr val="dk2"/>
                          </a:solidFill>
                          <a:latin typeface="Calibri"/>
                          <a:ea typeface="Calibri"/>
                          <a:cs typeface="Calibri"/>
                          <a:sym typeface="Calibri"/>
                        </a:rPr>
                        <a:t>Browser based- no download required</a:t>
                      </a:r>
                      <a:endParaRPr sz="2000" dirty="0">
                        <a:solidFill>
                          <a:schemeClr val="dk2"/>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55600" algn="l" rtl="0">
                        <a:lnSpc>
                          <a:spcPct val="100000"/>
                        </a:lnSpc>
                        <a:spcBef>
                          <a:spcPts val="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Not widely available to government agencies </a:t>
                      </a:r>
                      <a:endParaRPr sz="2000" dirty="0">
                        <a:solidFill>
                          <a:schemeClr val="dk2"/>
                        </a:solidFill>
                        <a:latin typeface="Calibri"/>
                        <a:ea typeface="Calibri"/>
                        <a:cs typeface="Calibri"/>
                        <a:sym typeface="Calibri"/>
                      </a:endParaRPr>
                    </a:p>
                    <a:p>
                      <a:pPr marL="457200" marR="0" lvl="0" indent="-355600" algn="l" rtl="0">
                        <a:lnSpc>
                          <a:spcPct val="100000"/>
                        </a:lnSpc>
                        <a:spcBef>
                          <a:spcPts val="1000"/>
                        </a:spcBef>
                        <a:spcAft>
                          <a:spcPts val="1000"/>
                        </a:spcAft>
                        <a:buClr>
                          <a:schemeClr val="dk2"/>
                        </a:buClr>
                        <a:buSzPts val="2000"/>
                        <a:buFont typeface="Calibri"/>
                        <a:buChar char="●"/>
                      </a:pPr>
                      <a:r>
                        <a:rPr lang="en-US" sz="2000" dirty="0">
                          <a:solidFill>
                            <a:schemeClr val="dk2"/>
                          </a:solidFill>
                          <a:latin typeface="Calibri"/>
                          <a:ea typeface="Calibri"/>
                          <a:cs typeface="Calibri"/>
                          <a:sym typeface="Calibri"/>
                        </a:rPr>
                        <a:t>Max number of video participants depends on license (100, 150, 250)</a:t>
                      </a:r>
                      <a:endParaRPr sz="2000" dirty="0">
                        <a:solidFill>
                          <a:schemeClr val="dk2"/>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00" name="Google Shape;300;p33" descr="Google Meet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314112" y="750900"/>
            <a:ext cx="2515776" cy="937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4"/>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Google Meet</a:t>
            </a:r>
            <a:endParaRPr/>
          </a:p>
        </p:txBody>
      </p:sp>
      <p:sp>
        <p:nvSpPr>
          <p:cNvPr id="307" name="Google Shape;307;p34"/>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pic>
        <p:nvPicPr>
          <p:cNvPr id="308" name="Google Shape;308;p34" descr="Google Meet screenshot of laptop and mobile device with captioning support "/>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00850" y="1697200"/>
            <a:ext cx="7142299" cy="4337450"/>
          </a:xfrm>
          <a:prstGeom prst="rect">
            <a:avLst/>
          </a:prstGeom>
          <a:noFill/>
          <a:ln>
            <a:noFill/>
          </a:ln>
        </p:spPr>
      </p:pic>
      <p:pic>
        <p:nvPicPr>
          <p:cNvPr id="309" name="Google Shape;309;p34" descr="Google Meet logo"/>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28597" y="814186"/>
            <a:ext cx="2515776" cy="937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5"/>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Adobe Connect</a:t>
            </a:r>
            <a:endParaRPr/>
          </a:p>
        </p:txBody>
      </p:sp>
      <p:sp>
        <p:nvSpPr>
          <p:cNvPr id="316" name="Google Shape;316;p35"/>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graphicFrame>
        <p:nvGraphicFramePr>
          <p:cNvPr id="317" name="Google Shape;317;p35"/>
          <p:cNvGraphicFramePr/>
          <p:nvPr>
            <p:extLst>
              <p:ext uri="{D42A27DB-BD31-4B8C-83A1-F6EECF244321}">
                <p14:modId xmlns:p14="http://schemas.microsoft.com/office/powerpoint/2010/main" val="2327292403"/>
              </p:ext>
            </p:extLst>
          </p:nvPr>
        </p:nvGraphicFramePr>
        <p:xfrm>
          <a:off x="328825" y="1833813"/>
          <a:ext cx="8486350" cy="4366950"/>
        </p:xfrm>
        <a:graphic>
          <a:graphicData uri="http://schemas.openxmlformats.org/drawingml/2006/table">
            <a:tbl>
              <a:tblPr firstRow="1">
                <a:noFill/>
                <a:tableStyleId>{870D2AE3-6FDB-45D7-AD71-FC6F2944F5A5}</a:tableStyleId>
              </a:tblPr>
              <a:tblGrid>
                <a:gridCol w="5445810">
                  <a:extLst>
                    <a:ext uri="{9D8B030D-6E8A-4147-A177-3AD203B41FA5}">
                      <a16:colId xmlns:a16="http://schemas.microsoft.com/office/drawing/2014/main" val="20000"/>
                    </a:ext>
                  </a:extLst>
                </a:gridCol>
                <a:gridCol w="3040540">
                  <a:extLst>
                    <a:ext uri="{9D8B030D-6E8A-4147-A177-3AD203B41FA5}">
                      <a16:colId xmlns:a16="http://schemas.microsoft.com/office/drawing/2014/main" val="20001"/>
                    </a:ext>
                  </a:extLst>
                </a:gridCol>
              </a:tblGrid>
              <a:tr h="644875">
                <a:tc>
                  <a:txBody>
                    <a:bodyPr/>
                    <a:lstStyle/>
                    <a:p>
                      <a:pPr marL="0" lvl="0" indent="0" algn="ctr" rtl="0">
                        <a:spcBef>
                          <a:spcPts val="480"/>
                        </a:spcBef>
                        <a:spcAft>
                          <a:spcPts val="0"/>
                        </a:spcAft>
                        <a:buNone/>
                      </a:pPr>
                      <a:r>
                        <a:rPr lang="en-US" sz="2400" b="1">
                          <a:solidFill>
                            <a:srgbClr val="FFFFFF"/>
                          </a:solidFill>
                          <a:latin typeface="Calibri"/>
                          <a:ea typeface="Calibri"/>
                          <a:cs typeface="Calibri"/>
                          <a:sym typeface="Calibri"/>
                        </a:rPr>
                        <a:t>Pros</a:t>
                      </a:r>
                      <a:endParaRPr b="1">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73763"/>
                    </a:solidFill>
                  </a:tcPr>
                </a:tc>
                <a:tc>
                  <a:txBody>
                    <a:bodyPr/>
                    <a:lstStyle/>
                    <a:p>
                      <a:pPr marL="0" lvl="0" indent="0" algn="ctr" rtl="0">
                        <a:spcBef>
                          <a:spcPts val="480"/>
                        </a:spcBef>
                        <a:spcAft>
                          <a:spcPts val="0"/>
                        </a:spcAft>
                        <a:buNone/>
                      </a:pPr>
                      <a:r>
                        <a:rPr lang="en-US" sz="2400" b="1">
                          <a:solidFill>
                            <a:srgbClr val="FFFFFF"/>
                          </a:solidFill>
                          <a:latin typeface="Calibri"/>
                          <a:ea typeface="Calibri"/>
                          <a:cs typeface="Calibri"/>
                          <a:sym typeface="Calibri"/>
                        </a:rPr>
                        <a:t>Cons</a:t>
                      </a:r>
                      <a:endParaRPr b="1">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3722075">
                <a:tc>
                  <a:txBody>
                    <a:bodyPr/>
                    <a:lstStyle/>
                    <a:p>
                      <a:pPr marL="457200" lvl="0" indent="-355600" algn="l" rtl="0">
                        <a:spcBef>
                          <a:spcPts val="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Majority of federal agencies use it </a:t>
                      </a:r>
                      <a:endParaRPr sz="2000" dirty="0">
                        <a:solidFill>
                          <a:schemeClr val="dk2"/>
                        </a:solidFill>
                        <a:latin typeface="Calibri"/>
                        <a:ea typeface="Calibri"/>
                        <a:cs typeface="Calibri"/>
                        <a:sym typeface="Calibri"/>
                      </a:endParaRPr>
                    </a:p>
                    <a:p>
                      <a:pPr marL="457200" lvl="0" indent="-355600" algn="l" rtl="0">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Easy to procure; security and enterprise ready</a:t>
                      </a:r>
                      <a:endParaRPr sz="2000" dirty="0">
                        <a:solidFill>
                          <a:schemeClr val="dk2"/>
                        </a:solidFill>
                        <a:latin typeface="Calibri"/>
                        <a:ea typeface="Calibri"/>
                        <a:cs typeface="Calibri"/>
                        <a:sym typeface="Calibri"/>
                      </a:endParaRPr>
                    </a:p>
                    <a:p>
                      <a:pPr marL="457200" lvl="0" indent="-355600" algn="l" rtl="0">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Grid layout for video feed</a:t>
                      </a:r>
                      <a:endParaRPr sz="2000" dirty="0">
                        <a:solidFill>
                          <a:schemeClr val="dk2"/>
                        </a:solidFill>
                        <a:latin typeface="Calibri"/>
                        <a:ea typeface="Calibri"/>
                        <a:cs typeface="Calibri"/>
                        <a:sym typeface="Calibri"/>
                      </a:endParaRPr>
                    </a:p>
                    <a:p>
                      <a:pPr marL="457200" lvl="0" indent="-355600" algn="l" rtl="0">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Maximum user interface flexibility; can add a dedicated pod for captioning </a:t>
                      </a:r>
                      <a:endParaRPr sz="2000" dirty="0">
                        <a:solidFill>
                          <a:schemeClr val="dk2"/>
                        </a:solidFill>
                        <a:latin typeface="Calibri"/>
                        <a:ea typeface="Calibri"/>
                        <a:cs typeface="Calibri"/>
                        <a:sym typeface="Calibri"/>
                      </a:endParaRPr>
                    </a:p>
                    <a:p>
                      <a:pPr marL="457200" lvl="0" indent="-355600" algn="l" rtl="0">
                        <a:spcBef>
                          <a:spcPts val="1000"/>
                        </a:spcBef>
                        <a:spcAft>
                          <a:spcPts val="1000"/>
                        </a:spcAft>
                        <a:buClr>
                          <a:schemeClr val="dk2"/>
                        </a:buClr>
                        <a:buSzPts val="2000"/>
                        <a:buFont typeface="Calibri"/>
                        <a:buChar char="●"/>
                      </a:pPr>
                      <a:r>
                        <a:rPr lang="en-US" sz="2000" dirty="0">
                          <a:solidFill>
                            <a:schemeClr val="dk2"/>
                          </a:solidFill>
                          <a:latin typeface="Calibri"/>
                          <a:ea typeface="Calibri"/>
                          <a:cs typeface="Calibri"/>
                          <a:sym typeface="Calibri"/>
                        </a:rPr>
                        <a:t>HTML5 client and desktop application available </a:t>
                      </a:r>
                    </a:p>
                    <a:p>
                      <a:pPr marL="457200" lvl="0" indent="-355600" algn="l" rtl="0">
                        <a:spcBef>
                          <a:spcPts val="1000"/>
                        </a:spcBef>
                        <a:spcAft>
                          <a:spcPts val="1000"/>
                        </a:spcAft>
                        <a:buClr>
                          <a:schemeClr val="dk2"/>
                        </a:buClr>
                        <a:buSzPts val="2000"/>
                        <a:buFont typeface="Calibri"/>
                        <a:buChar char="●"/>
                      </a:pPr>
                      <a:r>
                        <a:rPr lang="en-US" sz="2000" dirty="0">
                          <a:solidFill>
                            <a:schemeClr val="dk2"/>
                          </a:solidFill>
                          <a:latin typeface="Calibri"/>
                          <a:ea typeface="Calibri"/>
                          <a:cs typeface="Calibri"/>
                          <a:sym typeface="Calibri"/>
                        </a:rPr>
                        <a:t>Accessible for screen readers and keyboard shortcuts</a:t>
                      </a:r>
                      <a:endParaRPr sz="2000" dirty="0">
                        <a:solidFill>
                          <a:schemeClr val="dk2"/>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55600" algn="l" rtl="0">
                        <a:spcBef>
                          <a:spcPts val="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Bandwidth intensive</a:t>
                      </a:r>
                    </a:p>
                    <a:p>
                      <a:pPr marL="457200" lvl="0" indent="-355600" algn="l" rtl="0">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Complex user interface</a:t>
                      </a:r>
                    </a:p>
                    <a:p>
                      <a:pPr marL="457200" lvl="0" indent="-355600" algn="l" rtl="0">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No video pinning functionality</a:t>
                      </a:r>
                      <a:endParaRPr sz="2000" dirty="0">
                        <a:solidFill>
                          <a:schemeClr val="dk2"/>
                        </a:solidFill>
                        <a:latin typeface="Calibri"/>
                        <a:ea typeface="Calibri"/>
                        <a:cs typeface="Calibri"/>
                        <a:sym typeface="Calibri"/>
                      </a:endParaRPr>
                    </a:p>
                    <a:p>
                      <a:pPr marL="457200" lvl="0" indent="-355600" algn="l" rtl="0">
                        <a:spcBef>
                          <a:spcPts val="1000"/>
                        </a:spcBef>
                        <a:spcAft>
                          <a:spcPts val="1000"/>
                        </a:spcAft>
                        <a:buClr>
                          <a:schemeClr val="dk2"/>
                        </a:buClr>
                        <a:buSzPts val="2000"/>
                        <a:buFont typeface="Calibri"/>
                        <a:buChar char="●"/>
                      </a:pPr>
                      <a:r>
                        <a:rPr lang="en-US" sz="2000" dirty="0">
                          <a:solidFill>
                            <a:schemeClr val="dk2"/>
                          </a:solidFill>
                          <a:latin typeface="Calibri"/>
                          <a:ea typeface="Calibri"/>
                          <a:cs typeface="Calibri"/>
                          <a:sym typeface="Calibri"/>
                        </a:rPr>
                        <a:t>Requires additional licenses for add-ons such as conference lines</a:t>
                      </a:r>
                      <a:endParaRPr sz="2000" dirty="0">
                        <a:solidFill>
                          <a:schemeClr val="dk2"/>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18" name="Google Shape;318;p35" descr="Adobe Connect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8825" y="896088"/>
            <a:ext cx="4477151" cy="7925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6"/>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Adobe Connect</a:t>
            </a:r>
            <a:endParaRPr/>
          </a:p>
        </p:txBody>
      </p:sp>
      <p:sp>
        <p:nvSpPr>
          <p:cNvPr id="325" name="Google Shape;325;p36"/>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pic>
        <p:nvPicPr>
          <p:cNvPr id="326" name="Google Shape;326;p36" descr="Adobe Connect screenshot with different pods"/>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903300"/>
            <a:ext cx="8740400" cy="4916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7"/>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Adobe Connect</a:t>
            </a:r>
            <a:endParaRPr/>
          </a:p>
        </p:txBody>
      </p:sp>
      <p:sp>
        <p:nvSpPr>
          <p:cNvPr id="333" name="Google Shape;333;p37"/>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pic>
        <p:nvPicPr>
          <p:cNvPr id="334" name="Google Shape;334;p37" descr="Adobe Connect screenshot of video grid layout"/>
          <p:cNvPicPr preferRelativeResize="0"/>
          <p:nvPr/>
        </p:nvPicPr>
        <p:blipFill>
          <a:blip r:embed="rId3">
            <a:alphaModFix/>
          </a:blip>
          <a:stretch>
            <a:fillRect/>
          </a:stretch>
        </p:blipFill>
        <p:spPr>
          <a:xfrm>
            <a:off x="228600" y="913850"/>
            <a:ext cx="8686800" cy="489538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8"/>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Adobe Connect</a:t>
            </a:r>
            <a:endParaRPr/>
          </a:p>
        </p:txBody>
      </p:sp>
      <p:sp>
        <p:nvSpPr>
          <p:cNvPr id="341" name="Google Shape;341;p38"/>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pic>
        <p:nvPicPr>
          <p:cNvPr id="342" name="Google Shape;342;p38" descr="Adobe Connect screenshot with layout of video, screen sharing, and captioni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01913" y="903300"/>
            <a:ext cx="6940175" cy="49164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9"/>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Microsoft Teams</a:t>
            </a:r>
            <a:endParaRPr/>
          </a:p>
        </p:txBody>
      </p:sp>
      <p:sp>
        <p:nvSpPr>
          <p:cNvPr id="349" name="Google Shape;349;p39"/>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graphicFrame>
        <p:nvGraphicFramePr>
          <p:cNvPr id="350" name="Google Shape;350;p39"/>
          <p:cNvGraphicFramePr/>
          <p:nvPr>
            <p:extLst>
              <p:ext uri="{D42A27DB-BD31-4B8C-83A1-F6EECF244321}">
                <p14:modId xmlns:p14="http://schemas.microsoft.com/office/powerpoint/2010/main" val="1642015112"/>
              </p:ext>
            </p:extLst>
          </p:nvPr>
        </p:nvGraphicFramePr>
        <p:xfrm>
          <a:off x="294050" y="1694400"/>
          <a:ext cx="8686800" cy="4776425"/>
        </p:xfrm>
        <a:graphic>
          <a:graphicData uri="http://schemas.openxmlformats.org/drawingml/2006/table">
            <a:tbl>
              <a:tblPr firstRow="1">
                <a:noFill/>
                <a:tableStyleId>{870D2AE3-6FDB-45D7-AD71-FC6F2944F5A5}</a:tableStyleId>
              </a:tblPr>
              <a:tblGrid>
                <a:gridCol w="3364550">
                  <a:extLst>
                    <a:ext uri="{9D8B030D-6E8A-4147-A177-3AD203B41FA5}">
                      <a16:colId xmlns:a16="http://schemas.microsoft.com/office/drawing/2014/main" val="20000"/>
                    </a:ext>
                  </a:extLst>
                </a:gridCol>
                <a:gridCol w="5322250">
                  <a:extLst>
                    <a:ext uri="{9D8B030D-6E8A-4147-A177-3AD203B41FA5}">
                      <a16:colId xmlns:a16="http://schemas.microsoft.com/office/drawing/2014/main" val="20001"/>
                    </a:ext>
                  </a:extLst>
                </a:gridCol>
              </a:tblGrid>
              <a:tr h="629125">
                <a:tc>
                  <a:txBody>
                    <a:bodyPr/>
                    <a:lstStyle/>
                    <a:p>
                      <a:pPr marL="0" lvl="0" indent="0" algn="ctr" rtl="0">
                        <a:spcBef>
                          <a:spcPts val="480"/>
                        </a:spcBef>
                        <a:spcAft>
                          <a:spcPts val="0"/>
                        </a:spcAft>
                        <a:buNone/>
                      </a:pPr>
                      <a:r>
                        <a:rPr lang="en-US" sz="2400" b="1">
                          <a:solidFill>
                            <a:srgbClr val="FFFFFF"/>
                          </a:solidFill>
                          <a:latin typeface="Calibri"/>
                          <a:ea typeface="Calibri"/>
                          <a:cs typeface="Calibri"/>
                          <a:sym typeface="Calibri"/>
                        </a:rPr>
                        <a:t>Pros</a:t>
                      </a:r>
                      <a:endParaRPr b="1">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73763"/>
                    </a:solidFill>
                  </a:tcPr>
                </a:tc>
                <a:tc>
                  <a:txBody>
                    <a:bodyPr/>
                    <a:lstStyle/>
                    <a:p>
                      <a:pPr marL="0" lvl="0" indent="0" algn="ctr" rtl="0">
                        <a:spcBef>
                          <a:spcPts val="480"/>
                        </a:spcBef>
                        <a:spcAft>
                          <a:spcPts val="0"/>
                        </a:spcAft>
                        <a:buNone/>
                      </a:pPr>
                      <a:r>
                        <a:rPr lang="en-US" sz="2400" b="1">
                          <a:solidFill>
                            <a:srgbClr val="FFFFFF"/>
                          </a:solidFill>
                          <a:latin typeface="Calibri"/>
                          <a:ea typeface="Calibri"/>
                          <a:cs typeface="Calibri"/>
                          <a:sym typeface="Calibri"/>
                        </a:rPr>
                        <a:t>Cons</a:t>
                      </a:r>
                      <a:endParaRPr b="1">
                        <a:solidFill>
                          <a:srgbClr val="FFFFFF"/>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4147300">
                <a:tc>
                  <a:txBody>
                    <a:bodyPr/>
                    <a:lstStyle/>
                    <a:p>
                      <a:pPr marL="457200" lvl="0" indent="-349250" algn="l" rtl="0">
                        <a:spcBef>
                          <a:spcPts val="0"/>
                        </a:spcBef>
                        <a:spcAft>
                          <a:spcPts val="0"/>
                        </a:spcAft>
                        <a:buClr>
                          <a:schemeClr val="dk2"/>
                        </a:buClr>
                        <a:buSzPts val="1900"/>
                        <a:buFont typeface="Calibri"/>
                        <a:buChar char="●"/>
                      </a:pPr>
                      <a:r>
                        <a:rPr lang="en-US" sz="1900">
                          <a:solidFill>
                            <a:schemeClr val="dk2"/>
                          </a:solidFill>
                          <a:latin typeface="Calibri"/>
                          <a:ea typeface="Calibri"/>
                          <a:cs typeface="Calibri"/>
                          <a:sym typeface="Calibri"/>
                        </a:rPr>
                        <a:t>Easy to procure; security and enterprise ready</a:t>
                      </a:r>
                      <a:endParaRPr sz="1900">
                        <a:solidFill>
                          <a:schemeClr val="dk2"/>
                        </a:solidFill>
                        <a:latin typeface="Calibri"/>
                        <a:ea typeface="Calibri"/>
                        <a:cs typeface="Calibri"/>
                        <a:sym typeface="Calibri"/>
                      </a:endParaRPr>
                    </a:p>
                    <a:p>
                      <a:pPr marL="457200" lvl="0" indent="-349250" algn="l" rtl="0">
                        <a:spcBef>
                          <a:spcPts val="1000"/>
                        </a:spcBef>
                        <a:spcAft>
                          <a:spcPts val="0"/>
                        </a:spcAft>
                        <a:buClr>
                          <a:schemeClr val="dk2"/>
                        </a:buClr>
                        <a:buSzPts val="1900"/>
                        <a:buFont typeface="Calibri"/>
                        <a:buChar char="●"/>
                      </a:pPr>
                      <a:r>
                        <a:rPr lang="en-US" sz="1900">
                          <a:solidFill>
                            <a:schemeClr val="dk2"/>
                          </a:solidFill>
                          <a:latin typeface="Calibri"/>
                          <a:ea typeface="Calibri"/>
                          <a:cs typeface="Calibri"/>
                          <a:sym typeface="Calibri"/>
                        </a:rPr>
                        <a:t>Available to almost all government agencies with Office 365</a:t>
                      </a:r>
                      <a:endParaRPr sz="1900">
                        <a:solidFill>
                          <a:schemeClr val="dk2"/>
                        </a:solidFill>
                        <a:latin typeface="Calibri"/>
                        <a:ea typeface="Calibri"/>
                        <a:cs typeface="Calibri"/>
                        <a:sym typeface="Calibri"/>
                      </a:endParaRPr>
                    </a:p>
                    <a:p>
                      <a:pPr marL="457200" lvl="0" indent="-349250" algn="l" rtl="0">
                        <a:spcBef>
                          <a:spcPts val="1000"/>
                        </a:spcBef>
                        <a:spcAft>
                          <a:spcPts val="0"/>
                        </a:spcAft>
                        <a:buClr>
                          <a:schemeClr val="dk2"/>
                        </a:buClr>
                        <a:buSzPts val="1900"/>
                        <a:buFont typeface="Calibri"/>
                        <a:buChar char="●"/>
                      </a:pPr>
                      <a:r>
                        <a:rPr lang="en-US" sz="1900">
                          <a:solidFill>
                            <a:schemeClr val="dk2"/>
                          </a:solidFill>
                          <a:latin typeface="Calibri"/>
                          <a:ea typeface="Calibri"/>
                          <a:cs typeface="Calibri"/>
                          <a:sym typeface="Calibri"/>
                        </a:rPr>
                        <a:t>Built-in across Office 365 applications for real-time collaboration</a:t>
                      </a:r>
                      <a:endParaRPr sz="1900">
                        <a:solidFill>
                          <a:schemeClr val="dk2"/>
                        </a:solidFill>
                        <a:latin typeface="Calibri"/>
                        <a:ea typeface="Calibri"/>
                        <a:cs typeface="Calibri"/>
                        <a:sym typeface="Calibri"/>
                      </a:endParaRPr>
                    </a:p>
                    <a:p>
                      <a:pPr marL="457200" lvl="0" indent="-349250" algn="l" rtl="0">
                        <a:spcBef>
                          <a:spcPts val="1000"/>
                        </a:spcBef>
                        <a:spcAft>
                          <a:spcPts val="0"/>
                        </a:spcAft>
                        <a:buClr>
                          <a:schemeClr val="dk2"/>
                        </a:buClr>
                        <a:buSzPts val="1900"/>
                        <a:buFont typeface="Calibri"/>
                        <a:buChar char="●"/>
                      </a:pPr>
                      <a:r>
                        <a:rPr lang="en-US" sz="1900">
                          <a:solidFill>
                            <a:schemeClr val="dk2"/>
                          </a:solidFill>
                          <a:latin typeface="Calibri"/>
                          <a:ea typeface="Calibri"/>
                          <a:cs typeface="Calibri"/>
                          <a:sym typeface="Calibri"/>
                        </a:rPr>
                        <a:t>Embedded invite for one click meetings via Outlook</a:t>
                      </a:r>
                      <a:endParaRPr sz="1900">
                        <a:solidFill>
                          <a:schemeClr val="dk2"/>
                        </a:solidFill>
                        <a:latin typeface="Calibri"/>
                        <a:ea typeface="Calibri"/>
                        <a:cs typeface="Calibri"/>
                        <a:sym typeface="Calibri"/>
                      </a:endParaRPr>
                    </a:p>
                    <a:p>
                      <a:pPr marL="457200" lvl="0" indent="-349250" algn="l" rtl="0">
                        <a:spcBef>
                          <a:spcPts val="1000"/>
                        </a:spcBef>
                        <a:spcAft>
                          <a:spcPts val="1000"/>
                        </a:spcAft>
                        <a:buClr>
                          <a:schemeClr val="dk2"/>
                        </a:buClr>
                        <a:buSzPts val="1900"/>
                        <a:buFont typeface="Calibri"/>
                        <a:buChar char="●"/>
                      </a:pPr>
                      <a:r>
                        <a:rPr lang="en-US" sz="1900">
                          <a:solidFill>
                            <a:schemeClr val="dk2"/>
                          </a:solidFill>
                          <a:latin typeface="Calibri"/>
                          <a:ea typeface="Calibri"/>
                          <a:cs typeface="Calibri"/>
                          <a:sym typeface="Calibri"/>
                        </a:rPr>
                        <a:t>Multi-pinning enabled</a:t>
                      </a:r>
                      <a:endParaRPr sz="1900">
                        <a:solidFill>
                          <a:schemeClr val="dk2"/>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49250" algn="l" rtl="0">
                        <a:spcBef>
                          <a:spcPts val="0"/>
                        </a:spcBef>
                        <a:spcAft>
                          <a:spcPts val="0"/>
                        </a:spcAft>
                        <a:buClr>
                          <a:schemeClr val="dk2"/>
                        </a:buClr>
                        <a:buSzPts val="1900"/>
                        <a:buFont typeface="Calibri"/>
                        <a:buChar char="●"/>
                      </a:pPr>
                      <a:r>
                        <a:rPr lang="en-US" sz="1900" dirty="0">
                          <a:solidFill>
                            <a:schemeClr val="dk2"/>
                          </a:solidFill>
                          <a:latin typeface="Calibri"/>
                          <a:ea typeface="Calibri"/>
                          <a:cs typeface="Calibri"/>
                          <a:sym typeface="Calibri"/>
                        </a:rPr>
                        <a:t>“All-in-one” platform with numerous features that may confuse users </a:t>
                      </a:r>
                      <a:endParaRPr sz="1900" dirty="0">
                        <a:solidFill>
                          <a:schemeClr val="dk2"/>
                        </a:solidFill>
                        <a:latin typeface="Calibri"/>
                        <a:ea typeface="Calibri"/>
                        <a:cs typeface="Calibri"/>
                        <a:sym typeface="Calibri"/>
                      </a:endParaRPr>
                    </a:p>
                    <a:p>
                      <a:pPr marL="457200" marR="0" lvl="0" indent="-349250" algn="l" defTabSz="914400" rtl="0" eaLnBrk="1" fontAlgn="auto" latinLnBrk="0" hangingPunct="1">
                        <a:lnSpc>
                          <a:spcPct val="100000"/>
                        </a:lnSpc>
                        <a:spcBef>
                          <a:spcPts val="1000"/>
                        </a:spcBef>
                        <a:spcAft>
                          <a:spcPts val="0"/>
                        </a:spcAft>
                        <a:buClr>
                          <a:schemeClr val="dk2"/>
                        </a:buClr>
                        <a:buSzPts val="1900"/>
                        <a:buFont typeface="Calibri"/>
                        <a:buChar char="●"/>
                        <a:tabLst/>
                        <a:defRPr/>
                      </a:pPr>
                      <a:r>
                        <a:rPr lang="en-US" sz="1900" dirty="0">
                          <a:solidFill>
                            <a:schemeClr val="dk2"/>
                          </a:solidFill>
                          <a:latin typeface="Calibri"/>
                          <a:ea typeface="Calibri"/>
                          <a:cs typeface="Calibri"/>
                          <a:sym typeface="Calibri"/>
                        </a:rPr>
                        <a:t>Not user-friendly &amp; not intuitive</a:t>
                      </a:r>
                    </a:p>
                    <a:p>
                      <a:pPr marL="457200" lvl="0" indent="-349250" algn="l" rtl="0">
                        <a:spcBef>
                          <a:spcPts val="1000"/>
                        </a:spcBef>
                        <a:spcAft>
                          <a:spcPts val="0"/>
                        </a:spcAft>
                        <a:buClr>
                          <a:schemeClr val="dk2"/>
                        </a:buClr>
                        <a:buSzPts val="1900"/>
                        <a:buFont typeface="Calibri"/>
                        <a:buChar char="●"/>
                      </a:pPr>
                      <a:r>
                        <a:rPr lang="en-US" sz="1900" dirty="0">
                          <a:solidFill>
                            <a:schemeClr val="dk2"/>
                          </a:solidFill>
                          <a:latin typeface="Calibri"/>
                          <a:ea typeface="Calibri"/>
                          <a:cs typeface="Calibri"/>
                          <a:sym typeface="Calibri"/>
                        </a:rPr>
                        <a:t>Known accessibility issues (e.g. guests unable to pin)</a:t>
                      </a:r>
                      <a:endParaRPr sz="1900" dirty="0">
                        <a:solidFill>
                          <a:schemeClr val="dk2"/>
                        </a:solidFill>
                        <a:latin typeface="Calibri"/>
                        <a:ea typeface="Calibri"/>
                        <a:cs typeface="Calibri"/>
                        <a:sym typeface="Calibri"/>
                      </a:endParaRPr>
                    </a:p>
                    <a:p>
                      <a:pPr marL="457200" lvl="0" indent="-349250" algn="l" rtl="0">
                        <a:spcBef>
                          <a:spcPts val="1000"/>
                        </a:spcBef>
                        <a:spcAft>
                          <a:spcPts val="0"/>
                        </a:spcAft>
                        <a:buClr>
                          <a:schemeClr val="dk2"/>
                        </a:buClr>
                        <a:buSzPts val="1900"/>
                        <a:buFont typeface="Calibri"/>
                        <a:buChar char="●"/>
                      </a:pPr>
                      <a:r>
                        <a:rPr lang="en-US" sz="1900" dirty="0">
                          <a:solidFill>
                            <a:schemeClr val="dk2"/>
                          </a:solidFill>
                          <a:latin typeface="Calibri"/>
                          <a:ea typeface="Calibri"/>
                          <a:cs typeface="Calibri"/>
                          <a:sym typeface="Calibri"/>
                        </a:rPr>
                        <a:t>Captioning only feasible using Azure ASR; </a:t>
                      </a:r>
                      <a:br>
                        <a:rPr lang="en-US" sz="1900" dirty="0">
                          <a:solidFill>
                            <a:schemeClr val="dk2"/>
                          </a:solidFill>
                          <a:latin typeface="Calibri"/>
                          <a:ea typeface="Calibri"/>
                          <a:cs typeface="Calibri"/>
                          <a:sym typeface="Calibri"/>
                        </a:rPr>
                      </a:br>
                      <a:r>
                        <a:rPr lang="en-US" sz="1900" dirty="0">
                          <a:solidFill>
                            <a:schemeClr val="dk2"/>
                          </a:solidFill>
                          <a:latin typeface="Calibri"/>
                          <a:ea typeface="Calibri"/>
                          <a:cs typeface="Calibri"/>
                          <a:sym typeface="Calibri"/>
                        </a:rPr>
                        <a:t>CART support is underway</a:t>
                      </a:r>
                      <a:endParaRPr sz="1900" dirty="0">
                        <a:solidFill>
                          <a:schemeClr val="dk2"/>
                        </a:solidFill>
                        <a:latin typeface="Calibri"/>
                        <a:ea typeface="Calibri"/>
                        <a:cs typeface="Calibri"/>
                        <a:sym typeface="Calibri"/>
                      </a:endParaRPr>
                    </a:p>
                    <a:p>
                      <a:pPr marL="457200" lvl="0" indent="-349250" algn="l" rtl="0">
                        <a:spcBef>
                          <a:spcPts val="1000"/>
                        </a:spcBef>
                        <a:spcAft>
                          <a:spcPts val="1000"/>
                        </a:spcAft>
                        <a:buClr>
                          <a:schemeClr val="dk2"/>
                        </a:buClr>
                        <a:buSzPts val="1900"/>
                        <a:buFont typeface="Calibri"/>
                        <a:buChar char="●"/>
                      </a:pPr>
                      <a:r>
                        <a:rPr lang="en-US" sz="1900" dirty="0">
                          <a:solidFill>
                            <a:schemeClr val="dk2"/>
                          </a:solidFill>
                          <a:latin typeface="Calibri"/>
                          <a:ea typeface="Calibri"/>
                          <a:cs typeface="Calibri"/>
                          <a:sym typeface="Calibri"/>
                        </a:rPr>
                        <a:t>License dilemma to obtain alternative methods for accommodations (e.g. call-in feature) </a:t>
                      </a:r>
                      <a:endParaRPr sz="1900" dirty="0">
                        <a:solidFill>
                          <a:schemeClr val="dk2"/>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51" name="Google Shape;351;p39" descr="Microsoft Teams logo "/>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40568" y="786725"/>
            <a:ext cx="3793764" cy="907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0"/>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Microsoft Teams</a:t>
            </a:r>
            <a:endParaRPr/>
          </a:p>
        </p:txBody>
      </p:sp>
      <p:sp>
        <p:nvSpPr>
          <p:cNvPr id="358" name="Google Shape;358;p40"/>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pic>
        <p:nvPicPr>
          <p:cNvPr id="359" name="Google Shape;359;p40" descr="Microsoft Teams screenshot of video conferenci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903300"/>
            <a:ext cx="8755602" cy="49164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1"/>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Microsoft Teams (Captioning example)</a:t>
            </a:r>
            <a:endParaRPr/>
          </a:p>
        </p:txBody>
      </p:sp>
      <p:pic>
        <p:nvPicPr>
          <p:cNvPr id="367" name="Google Shape;367;p41" descr="Microsoft Teams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395084" y="862924"/>
            <a:ext cx="4353825" cy="1041675"/>
          </a:xfrm>
          <a:prstGeom prst="rect">
            <a:avLst/>
          </a:prstGeom>
          <a:noFill/>
          <a:ln>
            <a:noFill/>
          </a:ln>
        </p:spPr>
      </p:pic>
      <p:sp>
        <p:nvSpPr>
          <p:cNvPr id="366" name="Google Shape;366;p41"/>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13"/>
          <p:cNvSpPr txBox="1">
            <a:spLocks noGrp="1"/>
          </p:cNvSpPr>
          <p:nvPr>
            <p:ph type="title"/>
          </p:nvPr>
        </p:nvSpPr>
        <p:spPr>
          <a:xfrm>
            <a:off x="228600" y="0"/>
            <a:ext cx="8686800" cy="750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Agenda</a:t>
            </a:r>
            <a:endParaRPr/>
          </a:p>
        </p:txBody>
      </p:sp>
      <p:sp>
        <p:nvSpPr>
          <p:cNvPr id="103" name="Google Shape;103;p13"/>
          <p:cNvSpPr txBox="1">
            <a:spLocks noGrp="1"/>
          </p:cNvSpPr>
          <p:nvPr>
            <p:ph type="body" idx="1"/>
          </p:nvPr>
        </p:nvSpPr>
        <p:spPr>
          <a:xfrm>
            <a:off x="223838" y="838200"/>
            <a:ext cx="8686800" cy="5132400"/>
          </a:xfrm>
          <a:prstGeom prst="rect">
            <a:avLst/>
          </a:prstGeom>
          <a:noFill/>
          <a:ln>
            <a:noFill/>
          </a:ln>
        </p:spPr>
        <p:txBody>
          <a:bodyPr spcFirstLastPara="1" wrap="square" lIns="91425" tIns="45700" rIns="91425" bIns="45700" anchor="t" anchorCtr="0">
            <a:noAutofit/>
          </a:bodyPr>
          <a:lstStyle/>
          <a:p>
            <a:pPr marL="457200" lvl="0" indent="-381000" algn="l" rtl="0">
              <a:spcBef>
                <a:spcPts val="400"/>
              </a:spcBef>
              <a:spcAft>
                <a:spcPts val="0"/>
              </a:spcAft>
              <a:buSzPts val="2400"/>
              <a:buChar char="●"/>
            </a:pPr>
            <a:r>
              <a:rPr lang="en-US" dirty="0"/>
              <a:t>Accommodations vs. Accessibility</a:t>
            </a:r>
            <a:endParaRPr dirty="0"/>
          </a:p>
          <a:p>
            <a:pPr marL="457200" lvl="0" indent="-381000" algn="l" rtl="0">
              <a:spcBef>
                <a:spcPts val="1000"/>
              </a:spcBef>
              <a:spcAft>
                <a:spcPts val="0"/>
              </a:spcAft>
              <a:buSzPts val="2400"/>
              <a:buChar char="●"/>
            </a:pPr>
            <a:r>
              <a:rPr lang="en-US" dirty="0"/>
              <a:t>Challenges and Opportunities</a:t>
            </a:r>
            <a:endParaRPr dirty="0"/>
          </a:p>
          <a:p>
            <a:pPr marL="457200" lvl="0" indent="-381000" algn="l" rtl="0">
              <a:spcBef>
                <a:spcPts val="1000"/>
              </a:spcBef>
              <a:spcAft>
                <a:spcPts val="0"/>
              </a:spcAft>
              <a:buSzPts val="2400"/>
              <a:buChar char="●"/>
            </a:pPr>
            <a:r>
              <a:rPr lang="en-US" dirty="0"/>
              <a:t>Best Practices </a:t>
            </a:r>
            <a:endParaRPr dirty="0"/>
          </a:p>
          <a:p>
            <a:pPr marL="457200" lvl="0" indent="-381000" algn="l" rtl="0">
              <a:spcBef>
                <a:spcPts val="1000"/>
              </a:spcBef>
              <a:spcAft>
                <a:spcPts val="0"/>
              </a:spcAft>
              <a:buSzPts val="2400"/>
              <a:buChar char="●"/>
            </a:pPr>
            <a:r>
              <a:rPr lang="en-US" dirty="0"/>
              <a:t>Equipment and Technology Recommendations </a:t>
            </a:r>
            <a:endParaRPr dirty="0"/>
          </a:p>
          <a:p>
            <a:pPr marL="457200" lvl="0" indent="-381000" algn="l" rtl="0">
              <a:spcBef>
                <a:spcPts val="1000"/>
              </a:spcBef>
              <a:spcAft>
                <a:spcPts val="0"/>
              </a:spcAft>
              <a:buSzPts val="2400"/>
              <a:buChar char="●"/>
            </a:pPr>
            <a:r>
              <a:rPr lang="en-US" dirty="0"/>
              <a:t>Virtual Conferencing Platforms Overview</a:t>
            </a:r>
            <a:endParaRPr dirty="0"/>
          </a:p>
          <a:p>
            <a:pPr marL="457200" lvl="0" indent="-381000" algn="l" rtl="0">
              <a:spcBef>
                <a:spcPts val="1000"/>
              </a:spcBef>
              <a:spcAft>
                <a:spcPts val="0"/>
              </a:spcAft>
              <a:buSzPts val="2400"/>
              <a:buChar char="●"/>
            </a:pPr>
            <a:r>
              <a:rPr lang="en-US" dirty="0"/>
              <a:t>So how do I pick a platform?</a:t>
            </a:r>
            <a:endParaRPr dirty="0"/>
          </a:p>
          <a:p>
            <a:pPr marL="457200" lvl="0" indent="-381000" algn="l" rtl="0">
              <a:spcBef>
                <a:spcPts val="1000"/>
              </a:spcBef>
              <a:spcAft>
                <a:spcPts val="1000"/>
              </a:spcAft>
              <a:buSzPts val="2400"/>
              <a:buChar char="●"/>
            </a:pPr>
            <a:r>
              <a:rPr lang="en-US" dirty="0"/>
              <a:t>Q&amp;A Session </a:t>
            </a:r>
            <a:endParaRPr dirty="0"/>
          </a:p>
        </p:txBody>
      </p:sp>
      <p:sp>
        <p:nvSpPr>
          <p:cNvPr id="104" name="Google Shape;104;p13"/>
          <p:cNvSpPr txBox="1">
            <a:spLocks noGrp="1"/>
          </p:cNvSpPr>
          <p:nvPr>
            <p:ph type="sldNum" idx="12"/>
          </p:nvPr>
        </p:nvSpPr>
        <p:spPr>
          <a:xfrm>
            <a:off x="7005638" y="5972175"/>
            <a:ext cx="19050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0" i="0" u="none" strike="noStrike" cap="none">
                <a:solidFill>
                  <a:schemeClr val="lt1"/>
                </a:solidFill>
                <a:latin typeface="Arial"/>
                <a:ea typeface="Arial"/>
                <a:cs typeface="Arial"/>
                <a:sym typeface="Arial"/>
              </a:rPr>
              <a:t>3</a:t>
            </a:fld>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2"/>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Live Streaming</a:t>
            </a:r>
            <a:endParaRPr/>
          </a:p>
        </p:txBody>
      </p:sp>
      <p:pic>
        <p:nvPicPr>
          <p:cNvPr id="379" name="Google Shape;379;p42" descr="YouTube logo">
            <a:extLst>
              <a:ext uri="{C183D7F6-B498-43B3-948B-1728B52AA6E4}">
                <adec:decorative xmlns:adec="http://schemas.microsoft.com/office/drawing/2017/decorative" val="0"/>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40800" y="892363"/>
            <a:ext cx="1890406" cy="794563"/>
          </a:xfrm>
          <a:prstGeom prst="rect">
            <a:avLst/>
          </a:prstGeom>
          <a:noFill/>
          <a:ln>
            <a:noFill/>
          </a:ln>
        </p:spPr>
      </p:pic>
      <p:pic>
        <p:nvPicPr>
          <p:cNvPr id="378" name="Google Shape;378;p42" descr="Twitter logo">
            <a:extLst>
              <a:ext uri="{C183D7F6-B498-43B3-948B-1728B52AA6E4}">
                <adec:decorative xmlns:adec="http://schemas.microsoft.com/office/drawing/2017/decorative" val="0"/>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414794" y="914200"/>
            <a:ext cx="924018" cy="750901"/>
          </a:xfrm>
          <a:prstGeom prst="rect">
            <a:avLst/>
          </a:prstGeom>
          <a:noFill/>
          <a:ln>
            <a:noFill/>
          </a:ln>
        </p:spPr>
      </p:pic>
      <p:pic>
        <p:nvPicPr>
          <p:cNvPr id="380" name="Google Shape;380;p42" descr="Facebook logo">
            <a:extLst>
              <a:ext uri="{C183D7F6-B498-43B3-948B-1728B52AA6E4}">
                <adec:decorative xmlns:adec="http://schemas.microsoft.com/office/drawing/2017/decorative" val="0"/>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865953" y="750900"/>
            <a:ext cx="999469" cy="999475"/>
          </a:xfrm>
          <a:prstGeom prst="rect">
            <a:avLst/>
          </a:prstGeom>
          <a:noFill/>
          <a:ln>
            <a:noFill/>
          </a:ln>
        </p:spPr>
      </p:pic>
      <p:graphicFrame>
        <p:nvGraphicFramePr>
          <p:cNvPr id="377" name="Google Shape;377;p42"/>
          <p:cNvGraphicFramePr/>
          <p:nvPr>
            <p:extLst>
              <p:ext uri="{D42A27DB-BD31-4B8C-83A1-F6EECF244321}">
                <p14:modId xmlns:p14="http://schemas.microsoft.com/office/powerpoint/2010/main" val="744678671"/>
              </p:ext>
            </p:extLst>
          </p:nvPr>
        </p:nvGraphicFramePr>
        <p:xfrm>
          <a:off x="328825" y="1828400"/>
          <a:ext cx="8486350" cy="4341685"/>
        </p:xfrm>
        <a:graphic>
          <a:graphicData uri="http://schemas.openxmlformats.org/drawingml/2006/table">
            <a:tbl>
              <a:tblPr firstRow="1">
                <a:noFill/>
                <a:tableStyleId>{870D2AE3-6FDB-45D7-AD71-FC6F2944F5A5}</a:tableStyleId>
              </a:tblPr>
              <a:tblGrid>
                <a:gridCol w="3945025">
                  <a:extLst>
                    <a:ext uri="{9D8B030D-6E8A-4147-A177-3AD203B41FA5}">
                      <a16:colId xmlns:a16="http://schemas.microsoft.com/office/drawing/2014/main" val="20000"/>
                    </a:ext>
                  </a:extLst>
                </a:gridCol>
                <a:gridCol w="4541325">
                  <a:extLst>
                    <a:ext uri="{9D8B030D-6E8A-4147-A177-3AD203B41FA5}">
                      <a16:colId xmlns:a16="http://schemas.microsoft.com/office/drawing/2014/main" val="20001"/>
                    </a:ext>
                  </a:extLst>
                </a:gridCol>
              </a:tblGrid>
              <a:tr h="491825">
                <a:tc>
                  <a:txBody>
                    <a:bodyPr/>
                    <a:lstStyle/>
                    <a:p>
                      <a:pPr marL="0" lvl="0" indent="0" algn="ctr" rtl="0">
                        <a:spcBef>
                          <a:spcPts val="480"/>
                        </a:spcBef>
                        <a:spcAft>
                          <a:spcPts val="0"/>
                        </a:spcAft>
                        <a:buNone/>
                      </a:pPr>
                      <a:r>
                        <a:rPr lang="en-US" sz="2400" b="1">
                          <a:solidFill>
                            <a:srgbClr val="FFFFFF"/>
                          </a:solidFill>
                          <a:latin typeface="Calibri"/>
                          <a:ea typeface="Calibri"/>
                          <a:cs typeface="Calibri"/>
                          <a:sym typeface="Calibri"/>
                        </a:rPr>
                        <a:t>Pros</a:t>
                      </a:r>
                      <a:endParaRPr b="1">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73763"/>
                    </a:solidFill>
                  </a:tcPr>
                </a:tc>
                <a:tc>
                  <a:txBody>
                    <a:bodyPr/>
                    <a:lstStyle/>
                    <a:p>
                      <a:pPr marL="0" lvl="0" indent="0" algn="ctr" rtl="0">
                        <a:spcBef>
                          <a:spcPts val="480"/>
                        </a:spcBef>
                        <a:spcAft>
                          <a:spcPts val="0"/>
                        </a:spcAft>
                        <a:buNone/>
                      </a:pPr>
                      <a:r>
                        <a:rPr lang="en-US" sz="2400" b="1">
                          <a:solidFill>
                            <a:srgbClr val="FFFFFF"/>
                          </a:solidFill>
                          <a:latin typeface="Calibri"/>
                          <a:ea typeface="Calibri"/>
                          <a:cs typeface="Calibri"/>
                          <a:sym typeface="Calibri"/>
                        </a:rPr>
                        <a:t>Cons</a:t>
                      </a:r>
                      <a:endParaRPr b="1">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3793075">
                <a:tc>
                  <a:txBody>
                    <a:bodyPr/>
                    <a:lstStyle/>
                    <a:p>
                      <a:pPr marL="457200" lvl="0" indent="-342900" algn="l" rtl="0">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Less bandwidth </a:t>
                      </a:r>
                      <a:endParaRPr sz="1800">
                        <a:solidFill>
                          <a:schemeClr val="dk2"/>
                        </a:solidFill>
                        <a:latin typeface="Calibri"/>
                        <a:ea typeface="Calibri"/>
                        <a:cs typeface="Calibri"/>
                        <a:sym typeface="Calibri"/>
                      </a:endParaRPr>
                    </a:p>
                    <a:p>
                      <a:pPr marL="457200" lvl="0" indent="-342900" algn="l" rtl="0">
                        <a:spcBef>
                          <a:spcPts val="100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More control of broadcasting various content and video feeds to audience, especially picture-in-picture ASL interpreter and burn-on captioning </a:t>
                      </a:r>
                      <a:endParaRPr sz="1800">
                        <a:solidFill>
                          <a:schemeClr val="dk2"/>
                        </a:solidFill>
                        <a:latin typeface="Calibri"/>
                        <a:ea typeface="Calibri"/>
                        <a:cs typeface="Calibri"/>
                        <a:sym typeface="Calibri"/>
                      </a:endParaRPr>
                    </a:p>
                    <a:p>
                      <a:pPr marL="457200" lvl="0" indent="-342900" algn="l" rtl="0">
                        <a:spcBef>
                          <a:spcPts val="1000"/>
                        </a:spcBef>
                        <a:spcAft>
                          <a:spcPts val="1000"/>
                        </a:spcAft>
                        <a:buClr>
                          <a:schemeClr val="dk2"/>
                        </a:buClr>
                        <a:buSzPts val="1800"/>
                        <a:buFont typeface="Calibri"/>
                        <a:buChar char="●"/>
                      </a:pPr>
                      <a:r>
                        <a:rPr lang="en-US" sz="1800">
                          <a:solidFill>
                            <a:schemeClr val="dk2"/>
                          </a:solidFill>
                          <a:latin typeface="Calibri"/>
                          <a:ea typeface="Calibri"/>
                          <a:cs typeface="Calibri"/>
                          <a:sym typeface="Calibri"/>
                        </a:rPr>
                        <a:t>Ease of access to virtually everybody who have a computer or mobile device</a:t>
                      </a:r>
                      <a:endParaRPr sz="1800">
                        <a:solidFill>
                          <a:schemeClr val="dk2"/>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42900" algn="l" rtl="0">
                        <a:spcBef>
                          <a:spcPts val="0"/>
                        </a:spcBef>
                        <a:spcAft>
                          <a:spcPts val="0"/>
                        </a:spcAft>
                        <a:buClr>
                          <a:schemeClr val="dk2"/>
                        </a:buClr>
                        <a:buSzPts val="1800"/>
                        <a:buFont typeface="Calibri"/>
                        <a:buChar char="●"/>
                      </a:pPr>
                      <a:r>
                        <a:rPr lang="en-US" sz="1800" dirty="0">
                          <a:solidFill>
                            <a:schemeClr val="dk2"/>
                          </a:solidFill>
                          <a:latin typeface="Calibri"/>
                          <a:ea typeface="Calibri"/>
                          <a:cs typeface="Calibri"/>
                          <a:sym typeface="Calibri"/>
                        </a:rPr>
                        <a:t>Requires many moving parts along with technical-intensive knowledge to implement solutions, especially with accessibility</a:t>
                      </a:r>
                      <a:endParaRPr sz="1800" dirty="0">
                        <a:solidFill>
                          <a:schemeClr val="dk2"/>
                        </a:solidFill>
                        <a:latin typeface="Calibri"/>
                        <a:ea typeface="Calibri"/>
                        <a:cs typeface="Calibri"/>
                        <a:sym typeface="Calibri"/>
                      </a:endParaRPr>
                    </a:p>
                    <a:p>
                      <a:pPr marL="457200" lvl="0" indent="-342900" algn="l" rtl="0">
                        <a:spcBef>
                          <a:spcPts val="1000"/>
                        </a:spcBef>
                        <a:spcAft>
                          <a:spcPts val="0"/>
                        </a:spcAft>
                        <a:buClr>
                          <a:schemeClr val="dk2"/>
                        </a:buClr>
                        <a:buSzPts val="1800"/>
                        <a:buFont typeface="Calibri"/>
                        <a:buChar char="●"/>
                      </a:pPr>
                      <a:r>
                        <a:rPr lang="en-US" sz="1800" dirty="0">
                          <a:solidFill>
                            <a:schemeClr val="dk2"/>
                          </a:solidFill>
                          <a:latin typeface="Calibri"/>
                          <a:ea typeface="Calibri"/>
                          <a:cs typeface="Calibri"/>
                          <a:sym typeface="Calibri"/>
                        </a:rPr>
                        <a:t>Burn-in or embedded captions on streams are not accessible to screen reader or refreshable braille display users</a:t>
                      </a:r>
                      <a:endParaRPr sz="1800" dirty="0">
                        <a:solidFill>
                          <a:schemeClr val="dk2"/>
                        </a:solidFill>
                        <a:latin typeface="Calibri"/>
                        <a:ea typeface="Calibri"/>
                        <a:cs typeface="Calibri"/>
                        <a:sym typeface="Calibri"/>
                      </a:endParaRPr>
                    </a:p>
                    <a:p>
                      <a:pPr marL="457200" lvl="0" indent="-342900" algn="l" rtl="0">
                        <a:spcBef>
                          <a:spcPts val="1000"/>
                        </a:spcBef>
                        <a:spcAft>
                          <a:spcPts val="0"/>
                        </a:spcAft>
                        <a:buClr>
                          <a:schemeClr val="dk2"/>
                        </a:buClr>
                        <a:buSzPts val="1800"/>
                        <a:buFont typeface="Calibri"/>
                        <a:buChar char="●"/>
                      </a:pPr>
                      <a:r>
                        <a:rPr lang="en-US" sz="1800" dirty="0">
                          <a:solidFill>
                            <a:schemeClr val="dk2"/>
                          </a:solidFill>
                          <a:latin typeface="Calibri"/>
                          <a:ea typeface="Calibri"/>
                          <a:cs typeface="Calibri"/>
                          <a:sym typeface="Calibri"/>
                        </a:rPr>
                        <a:t>Streaming services can be over reliant on ASR generated captioning</a:t>
                      </a:r>
                      <a:endParaRPr sz="1800" dirty="0">
                        <a:solidFill>
                          <a:schemeClr val="dk2"/>
                        </a:solidFill>
                        <a:latin typeface="Calibri"/>
                        <a:ea typeface="Calibri"/>
                        <a:cs typeface="Calibri"/>
                        <a:sym typeface="Calibri"/>
                      </a:endParaRPr>
                    </a:p>
                    <a:p>
                      <a:pPr marL="457200" lvl="0" indent="-342900" algn="l" rtl="0">
                        <a:spcBef>
                          <a:spcPts val="1000"/>
                        </a:spcBef>
                        <a:spcAft>
                          <a:spcPts val="1000"/>
                        </a:spcAft>
                        <a:buClr>
                          <a:schemeClr val="dk2"/>
                        </a:buClr>
                        <a:buSzPts val="1800"/>
                        <a:buFont typeface="Calibri"/>
                        <a:buChar char="●"/>
                      </a:pPr>
                      <a:r>
                        <a:rPr lang="en-US" sz="1800" dirty="0">
                          <a:solidFill>
                            <a:schemeClr val="dk2"/>
                          </a:solidFill>
                          <a:latin typeface="Calibri"/>
                          <a:ea typeface="Calibri"/>
                          <a:cs typeface="Calibri"/>
                          <a:sym typeface="Calibri"/>
                        </a:rPr>
                        <a:t>Does not allow for a great degree of user customization</a:t>
                      </a:r>
                      <a:endParaRPr sz="1800" dirty="0">
                        <a:solidFill>
                          <a:schemeClr val="dk2"/>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76" name="Google Shape;376;p42"/>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3"/>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Live Streaming (Bad example)</a:t>
            </a:r>
            <a:endParaRPr/>
          </a:p>
        </p:txBody>
      </p:sp>
      <p:pic>
        <p:nvPicPr>
          <p:cNvPr id="389" name="Google Shape;389;p43" descr="YouTube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40800" y="892363"/>
            <a:ext cx="1890406" cy="794563"/>
          </a:xfrm>
          <a:prstGeom prst="rect">
            <a:avLst/>
          </a:prstGeom>
          <a:noFill/>
          <a:ln>
            <a:noFill/>
          </a:ln>
        </p:spPr>
      </p:pic>
      <p:pic>
        <p:nvPicPr>
          <p:cNvPr id="388" name="Google Shape;388;p43" descr="Twitter logo"/>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414794" y="914200"/>
            <a:ext cx="924018" cy="750901"/>
          </a:xfrm>
          <a:prstGeom prst="rect">
            <a:avLst/>
          </a:prstGeom>
          <a:noFill/>
          <a:ln>
            <a:noFill/>
          </a:ln>
        </p:spPr>
      </p:pic>
      <p:pic>
        <p:nvPicPr>
          <p:cNvPr id="390" name="Google Shape;390;p43" descr="Facebook logo"/>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865953" y="750900"/>
            <a:ext cx="999469" cy="999475"/>
          </a:xfrm>
          <a:prstGeom prst="rect">
            <a:avLst/>
          </a:prstGeom>
          <a:noFill/>
          <a:ln>
            <a:noFill/>
          </a:ln>
        </p:spPr>
      </p:pic>
      <p:sp>
        <p:nvSpPr>
          <p:cNvPr id="387" name="Google Shape;387;p43"/>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4"/>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Live Streaming (Good example)</a:t>
            </a:r>
            <a:endParaRPr/>
          </a:p>
        </p:txBody>
      </p:sp>
      <p:pic>
        <p:nvPicPr>
          <p:cNvPr id="400" name="Google Shape;400;p44" descr="YouTube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40800" y="892363"/>
            <a:ext cx="1890406" cy="794563"/>
          </a:xfrm>
          <a:prstGeom prst="rect">
            <a:avLst/>
          </a:prstGeom>
          <a:noFill/>
          <a:ln>
            <a:noFill/>
          </a:ln>
        </p:spPr>
      </p:pic>
      <p:pic>
        <p:nvPicPr>
          <p:cNvPr id="399" name="Google Shape;399;p44" descr="Twitter logo"/>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414794" y="914200"/>
            <a:ext cx="924018" cy="750901"/>
          </a:xfrm>
          <a:prstGeom prst="rect">
            <a:avLst/>
          </a:prstGeom>
          <a:noFill/>
          <a:ln>
            <a:noFill/>
          </a:ln>
        </p:spPr>
      </p:pic>
      <p:pic>
        <p:nvPicPr>
          <p:cNvPr id="401" name="Google Shape;401;p44" descr="Facebook logo"/>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865953" y="750900"/>
            <a:ext cx="999469" cy="999475"/>
          </a:xfrm>
          <a:prstGeom prst="rect">
            <a:avLst/>
          </a:prstGeom>
          <a:noFill/>
          <a:ln>
            <a:noFill/>
          </a:ln>
        </p:spPr>
      </p:pic>
      <p:sp>
        <p:nvSpPr>
          <p:cNvPr id="398" name="Google Shape;398;p44"/>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5"/>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Live Streaming (Size &amp; Transition)</a:t>
            </a:r>
            <a:endParaRPr/>
          </a:p>
        </p:txBody>
      </p:sp>
      <p:pic>
        <p:nvPicPr>
          <p:cNvPr id="411" name="Google Shape;411;p45" descr="YouTube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40800" y="892363"/>
            <a:ext cx="1890406" cy="794563"/>
          </a:xfrm>
          <a:prstGeom prst="rect">
            <a:avLst/>
          </a:prstGeom>
          <a:noFill/>
          <a:ln>
            <a:noFill/>
          </a:ln>
        </p:spPr>
      </p:pic>
      <p:pic>
        <p:nvPicPr>
          <p:cNvPr id="410" name="Google Shape;410;p45" descr="Twitter logo"/>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414794" y="914200"/>
            <a:ext cx="924018" cy="750901"/>
          </a:xfrm>
          <a:prstGeom prst="rect">
            <a:avLst/>
          </a:prstGeom>
          <a:noFill/>
          <a:ln>
            <a:noFill/>
          </a:ln>
        </p:spPr>
      </p:pic>
      <p:pic>
        <p:nvPicPr>
          <p:cNvPr id="412" name="Google Shape;412;p45" descr="Facebook logo"/>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865953" y="750900"/>
            <a:ext cx="999469" cy="999475"/>
          </a:xfrm>
          <a:prstGeom prst="rect">
            <a:avLst/>
          </a:prstGeom>
          <a:noFill/>
          <a:ln>
            <a:noFill/>
          </a:ln>
        </p:spPr>
      </p:pic>
      <p:sp>
        <p:nvSpPr>
          <p:cNvPr id="409" name="Google Shape;409;p45"/>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6"/>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Live Streaming (Burn-on Captions)</a:t>
            </a:r>
            <a:endParaRPr/>
          </a:p>
        </p:txBody>
      </p:sp>
      <p:pic>
        <p:nvPicPr>
          <p:cNvPr id="422" name="Google Shape;422;p46" descr="YouTube log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40800" y="892363"/>
            <a:ext cx="1890406" cy="794563"/>
          </a:xfrm>
          <a:prstGeom prst="rect">
            <a:avLst/>
          </a:prstGeom>
          <a:noFill/>
          <a:ln>
            <a:noFill/>
          </a:ln>
        </p:spPr>
      </p:pic>
      <p:pic>
        <p:nvPicPr>
          <p:cNvPr id="421" name="Google Shape;421;p46" descr="Twitter logo"/>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414794" y="914200"/>
            <a:ext cx="924018" cy="750901"/>
          </a:xfrm>
          <a:prstGeom prst="rect">
            <a:avLst/>
          </a:prstGeom>
          <a:noFill/>
          <a:ln>
            <a:noFill/>
          </a:ln>
        </p:spPr>
      </p:pic>
      <p:pic>
        <p:nvPicPr>
          <p:cNvPr id="423" name="Google Shape;423;p46" descr="Facebook logo"/>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865953" y="750900"/>
            <a:ext cx="999469" cy="999475"/>
          </a:xfrm>
          <a:prstGeom prst="rect">
            <a:avLst/>
          </a:prstGeom>
          <a:noFill/>
          <a:ln>
            <a:noFill/>
          </a:ln>
        </p:spPr>
      </p:pic>
      <p:sp>
        <p:nvSpPr>
          <p:cNvPr id="420" name="Google Shape;420;p46"/>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7"/>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Virtual Event Platform</a:t>
            </a:r>
            <a:endParaRPr/>
          </a:p>
        </p:txBody>
      </p:sp>
      <p:graphicFrame>
        <p:nvGraphicFramePr>
          <p:cNvPr id="432" name="Google Shape;432;p47"/>
          <p:cNvGraphicFramePr/>
          <p:nvPr>
            <p:extLst>
              <p:ext uri="{D42A27DB-BD31-4B8C-83A1-F6EECF244321}">
                <p14:modId xmlns:p14="http://schemas.microsoft.com/office/powerpoint/2010/main" val="3460505061"/>
              </p:ext>
            </p:extLst>
          </p:nvPr>
        </p:nvGraphicFramePr>
        <p:xfrm>
          <a:off x="328825" y="1828400"/>
          <a:ext cx="8486350" cy="4404300"/>
        </p:xfrm>
        <a:graphic>
          <a:graphicData uri="http://schemas.openxmlformats.org/drawingml/2006/table">
            <a:tbl>
              <a:tblPr firstRow="1">
                <a:noFill/>
                <a:tableStyleId>{870D2AE3-6FDB-45D7-AD71-FC6F2944F5A5}</a:tableStyleId>
              </a:tblPr>
              <a:tblGrid>
                <a:gridCol w="3945025">
                  <a:extLst>
                    <a:ext uri="{9D8B030D-6E8A-4147-A177-3AD203B41FA5}">
                      <a16:colId xmlns:a16="http://schemas.microsoft.com/office/drawing/2014/main" val="20000"/>
                    </a:ext>
                  </a:extLst>
                </a:gridCol>
                <a:gridCol w="4541325">
                  <a:extLst>
                    <a:ext uri="{9D8B030D-6E8A-4147-A177-3AD203B41FA5}">
                      <a16:colId xmlns:a16="http://schemas.microsoft.com/office/drawing/2014/main" val="20001"/>
                    </a:ext>
                  </a:extLst>
                </a:gridCol>
              </a:tblGrid>
              <a:tr h="491825">
                <a:tc>
                  <a:txBody>
                    <a:bodyPr/>
                    <a:lstStyle/>
                    <a:p>
                      <a:pPr marL="0" lvl="0" indent="0" algn="ctr" rtl="0">
                        <a:spcBef>
                          <a:spcPts val="480"/>
                        </a:spcBef>
                        <a:spcAft>
                          <a:spcPts val="0"/>
                        </a:spcAft>
                        <a:buNone/>
                      </a:pPr>
                      <a:r>
                        <a:rPr lang="en-US" sz="2400" b="1">
                          <a:solidFill>
                            <a:srgbClr val="FFFFFF"/>
                          </a:solidFill>
                          <a:latin typeface="Calibri"/>
                          <a:ea typeface="Calibri"/>
                          <a:cs typeface="Calibri"/>
                          <a:sym typeface="Calibri"/>
                        </a:rPr>
                        <a:t>Pros</a:t>
                      </a:r>
                      <a:endParaRPr b="1">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73763"/>
                    </a:solidFill>
                  </a:tcPr>
                </a:tc>
                <a:tc>
                  <a:txBody>
                    <a:bodyPr/>
                    <a:lstStyle/>
                    <a:p>
                      <a:pPr marL="0" lvl="0" indent="0" algn="ctr" rtl="0">
                        <a:spcBef>
                          <a:spcPts val="480"/>
                        </a:spcBef>
                        <a:spcAft>
                          <a:spcPts val="0"/>
                        </a:spcAft>
                        <a:buNone/>
                      </a:pPr>
                      <a:r>
                        <a:rPr lang="en-US" sz="2400" b="1">
                          <a:solidFill>
                            <a:srgbClr val="FFFFFF"/>
                          </a:solidFill>
                          <a:latin typeface="Calibri"/>
                          <a:ea typeface="Calibri"/>
                          <a:cs typeface="Calibri"/>
                          <a:sym typeface="Calibri"/>
                        </a:rPr>
                        <a:t>Cons</a:t>
                      </a:r>
                      <a:endParaRPr b="1">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3793075">
                <a:tc>
                  <a:txBody>
                    <a:bodyPr/>
                    <a:lstStyle/>
                    <a:p>
                      <a:pPr marL="457200" lvl="0" indent="-342900" algn="l" rtl="0">
                        <a:spcBef>
                          <a:spcPts val="0"/>
                        </a:spcBef>
                        <a:spcAft>
                          <a:spcPts val="0"/>
                        </a:spcAft>
                        <a:buClr>
                          <a:schemeClr val="dk2"/>
                        </a:buClr>
                        <a:buSzPts val="1800"/>
                        <a:buFont typeface="Calibri"/>
                        <a:buChar char="●"/>
                      </a:pPr>
                      <a:r>
                        <a:rPr lang="en-US" sz="1800" dirty="0">
                          <a:solidFill>
                            <a:schemeClr val="dk2"/>
                          </a:solidFill>
                          <a:latin typeface="Calibri"/>
                          <a:ea typeface="Calibri"/>
                          <a:cs typeface="Calibri"/>
                          <a:sym typeface="Calibri"/>
                        </a:rPr>
                        <a:t>Less bandwidth </a:t>
                      </a:r>
                      <a:endParaRPr sz="1800" dirty="0">
                        <a:solidFill>
                          <a:schemeClr val="dk2"/>
                        </a:solidFill>
                        <a:latin typeface="Calibri"/>
                        <a:ea typeface="Calibri"/>
                        <a:cs typeface="Calibri"/>
                        <a:sym typeface="Calibri"/>
                      </a:endParaRPr>
                    </a:p>
                    <a:p>
                      <a:pPr marL="457200" lvl="0" indent="-342900" algn="l" rtl="0">
                        <a:spcBef>
                          <a:spcPts val="1000"/>
                        </a:spcBef>
                        <a:spcAft>
                          <a:spcPts val="0"/>
                        </a:spcAft>
                        <a:buClr>
                          <a:schemeClr val="dk2"/>
                        </a:buClr>
                        <a:buSzPts val="1800"/>
                        <a:buFont typeface="Calibri"/>
                        <a:buChar char="●"/>
                      </a:pPr>
                      <a:r>
                        <a:rPr lang="en-US" sz="1800" dirty="0">
                          <a:solidFill>
                            <a:schemeClr val="dk2"/>
                          </a:solidFill>
                          <a:latin typeface="Calibri"/>
                          <a:ea typeface="Calibri"/>
                          <a:cs typeface="Calibri"/>
                          <a:sym typeface="Calibri"/>
                        </a:rPr>
                        <a:t>More control of broadcasting various content and video feeds to audience, especially picture-in-picture ASL interpreter and burn-on captioning </a:t>
                      </a:r>
                      <a:endParaRPr sz="1800" dirty="0">
                        <a:solidFill>
                          <a:schemeClr val="dk2"/>
                        </a:solidFill>
                        <a:latin typeface="Calibri"/>
                        <a:ea typeface="Calibri"/>
                        <a:cs typeface="Calibri"/>
                        <a:sym typeface="Calibri"/>
                      </a:endParaRPr>
                    </a:p>
                    <a:p>
                      <a:pPr marL="457200" lvl="0" indent="-342900" algn="l" rtl="0">
                        <a:spcBef>
                          <a:spcPts val="1000"/>
                        </a:spcBef>
                        <a:spcAft>
                          <a:spcPts val="0"/>
                        </a:spcAft>
                        <a:buClr>
                          <a:schemeClr val="dk2"/>
                        </a:buClr>
                        <a:buSzPts val="1800"/>
                        <a:buFont typeface="Calibri"/>
                        <a:buChar char="●"/>
                      </a:pPr>
                      <a:r>
                        <a:rPr lang="en-US" sz="1800" dirty="0">
                          <a:solidFill>
                            <a:schemeClr val="dk2"/>
                          </a:solidFill>
                          <a:latin typeface="Calibri"/>
                          <a:ea typeface="Calibri"/>
                          <a:cs typeface="Calibri"/>
                          <a:sym typeface="Calibri"/>
                        </a:rPr>
                        <a:t>Ease of access to virtually everybody who have a computer or mobile device</a:t>
                      </a:r>
                      <a:endParaRPr sz="1800" dirty="0">
                        <a:solidFill>
                          <a:schemeClr val="dk2"/>
                        </a:solidFill>
                        <a:latin typeface="Calibri"/>
                        <a:ea typeface="Calibri"/>
                        <a:cs typeface="Calibri"/>
                        <a:sym typeface="Calibri"/>
                      </a:endParaRPr>
                    </a:p>
                    <a:p>
                      <a:pPr marL="457200" lvl="0" indent="-342900" algn="l" rtl="0">
                        <a:spcBef>
                          <a:spcPts val="1000"/>
                        </a:spcBef>
                        <a:spcAft>
                          <a:spcPts val="1000"/>
                        </a:spcAft>
                        <a:buClr>
                          <a:schemeClr val="dk2"/>
                        </a:buClr>
                        <a:buSzPts val="1800"/>
                        <a:buFont typeface="Calibri"/>
                        <a:buChar char="●"/>
                      </a:pPr>
                      <a:r>
                        <a:rPr lang="en-US" sz="1800" dirty="0">
                          <a:solidFill>
                            <a:schemeClr val="dk2"/>
                          </a:solidFill>
                          <a:latin typeface="Calibri"/>
                          <a:ea typeface="Calibri"/>
                          <a:cs typeface="Calibri"/>
                          <a:sym typeface="Calibri"/>
                        </a:rPr>
                        <a:t>Some vendors incorporated accessibility features in their platform and/or design</a:t>
                      </a:r>
                      <a:endParaRPr sz="1800" dirty="0">
                        <a:solidFill>
                          <a:schemeClr val="dk2"/>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42900" algn="l" rtl="0">
                        <a:spcBef>
                          <a:spcPts val="0"/>
                        </a:spcBef>
                        <a:spcAft>
                          <a:spcPts val="0"/>
                        </a:spcAft>
                        <a:buClr>
                          <a:schemeClr val="dk2"/>
                        </a:buClr>
                        <a:buSzPts val="1800"/>
                        <a:buFont typeface="Calibri"/>
                        <a:buChar char="●"/>
                      </a:pPr>
                      <a:r>
                        <a:rPr lang="en-US" sz="1800" dirty="0">
                          <a:solidFill>
                            <a:schemeClr val="dk2"/>
                          </a:solidFill>
                          <a:latin typeface="Calibri"/>
                          <a:ea typeface="Calibri"/>
                          <a:cs typeface="Calibri"/>
                          <a:sym typeface="Calibri"/>
                        </a:rPr>
                        <a:t>Cost-intensive </a:t>
                      </a:r>
                      <a:endParaRPr sz="1800" dirty="0">
                        <a:solidFill>
                          <a:schemeClr val="dk2"/>
                        </a:solidFill>
                        <a:latin typeface="Calibri"/>
                        <a:ea typeface="Calibri"/>
                        <a:cs typeface="Calibri"/>
                        <a:sym typeface="Calibri"/>
                      </a:endParaRPr>
                    </a:p>
                    <a:p>
                      <a:pPr marL="457200" lvl="0" indent="-342900" algn="l" rtl="0">
                        <a:spcBef>
                          <a:spcPts val="1000"/>
                        </a:spcBef>
                        <a:spcAft>
                          <a:spcPts val="0"/>
                        </a:spcAft>
                        <a:buClr>
                          <a:schemeClr val="dk2"/>
                        </a:buClr>
                        <a:buSzPts val="1800"/>
                        <a:buFont typeface="Calibri"/>
                        <a:buChar char="●"/>
                      </a:pPr>
                      <a:r>
                        <a:rPr lang="en-US" sz="1800" dirty="0">
                          <a:solidFill>
                            <a:schemeClr val="dk2"/>
                          </a:solidFill>
                          <a:latin typeface="Calibri"/>
                          <a:ea typeface="Calibri"/>
                          <a:cs typeface="Calibri"/>
                          <a:sym typeface="Calibri"/>
                        </a:rPr>
                        <a:t>Requires many moving parts along with technical-intensive knowledge to implement solutions, especially with accessibility</a:t>
                      </a:r>
                      <a:endParaRPr sz="1800" dirty="0">
                        <a:solidFill>
                          <a:schemeClr val="dk2"/>
                        </a:solidFill>
                        <a:latin typeface="Calibri"/>
                        <a:ea typeface="Calibri"/>
                        <a:cs typeface="Calibri"/>
                        <a:sym typeface="Calibri"/>
                      </a:endParaRPr>
                    </a:p>
                    <a:p>
                      <a:pPr marL="457200" lvl="0" indent="-342900" algn="l" rtl="0">
                        <a:spcBef>
                          <a:spcPts val="1000"/>
                        </a:spcBef>
                        <a:spcAft>
                          <a:spcPts val="0"/>
                        </a:spcAft>
                        <a:buClr>
                          <a:schemeClr val="dk2"/>
                        </a:buClr>
                        <a:buSzPts val="1800"/>
                        <a:buFont typeface="Calibri"/>
                        <a:buChar char="●"/>
                      </a:pPr>
                      <a:r>
                        <a:rPr lang="en-US" sz="1800" dirty="0">
                          <a:solidFill>
                            <a:schemeClr val="dk2"/>
                          </a:solidFill>
                          <a:latin typeface="Calibri"/>
                          <a:ea typeface="Calibri"/>
                          <a:cs typeface="Calibri"/>
                          <a:sym typeface="Calibri"/>
                        </a:rPr>
                        <a:t>Burn-in or embedded captions on streams are not accessible to screen reader or refreshable braille display users</a:t>
                      </a:r>
                      <a:endParaRPr sz="1800" dirty="0">
                        <a:solidFill>
                          <a:schemeClr val="dk2"/>
                        </a:solidFill>
                        <a:latin typeface="Calibri"/>
                        <a:ea typeface="Calibri"/>
                        <a:cs typeface="Calibri"/>
                        <a:sym typeface="Calibri"/>
                      </a:endParaRPr>
                    </a:p>
                    <a:p>
                      <a:pPr marL="457200" lvl="0" indent="-342900" algn="l" rtl="0">
                        <a:spcBef>
                          <a:spcPts val="1000"/>
                        </a:spcBef>
                        <a:spcAft>
                          <a:spcPts val="1000"/>
                        </a:spcAft>
                        <a:buClr>
                          <a:schemeClr val="dk2"/>
                        </a:buClr>
                        <a:buSzPts val="1800"/>
                        <a:buFont typeface="Calibri"/>
                        <a:buChar char="●"/>
                      </a:pPr>
                      <a:r>
                        <a:rPr lang="en-US" sz="1800" dirty="0">
                          <a:solidFill>
                            <a:schemeClr val="dk2"/>
                          </a:solidFill>
                          <a:latin typeface="Calibri"/>
                          <a:ea typeface="Calibri"/>
                          <a:cs typeface="Calibri"/>
                          <a:sym typeface="Calibri"/>
                        </a:rPr>
                        <a:t>Does not allow for a great degree of user customization</a:t>
                      </a:r>
                      <a:endParaRPr sz="1800" dirty="0">
                        <a:solidFill>
                          <a:schemeClr val="dk2"/>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33" name="Google Shape;433;p47">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28600" y="975044"/>
            <a:ext cx="2231325" cy="629200"/>
          </a:xfrm>
          <a:prstGeom prst="rect">
            <a:avLst/>
          </a:prstGeom>
          <a:noFill/>
          <a:ln>
            <a:noFill/>
          </a:ln>
        </p:spPr>
      </p:pic>
      <p:pic>
        <p:nvPicPr>
          <p:cNvPr id="434" name="Google Shape;434;p47">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733375" y="750884"/>
            <a:ext cx="2675476" cy="750900"/>
          </a:xfrm>
          <a:prstGeom prst="rect">
            <a:avLst/>
          </a:prstGeom>
          <a:noFill/>
          <a:ln>
            <a:noFill/>
          </a:ln>
        </p:spPr>
      </p:pic>
      <p:pic>
        <p:nvPicPr>
          <p:cNvPr id="435" name="Google Shape;435;p47">
            <a:extLst>
              <a:ext uri="{C183D7F6-B498-43B3-948B-1728B52AA6E4}">
                <adec:decorative xmlns:adec="http://schemas.microsoft.com/office/drawing/2017/decorative" val="1"/>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973625" y="1366400"/>
            <a:ext cx="2032025" cy="433050"/>
          </a:xfrm>
          <a:prstGeom prst="rect">
            <a:avLst/>
          </a:prstGeom>
          <a:noFill/>
          <a:ln>
            <a:noFill/>
          </a:ln>
        </p:spPr>
      </p:pic>
      <p:pic>
        <p:nvPicPr>
          <p:cNvPr id="437" name="Google Shape;437;p47">
            <a:extLst>
              <a:ext uri="{C183D7F6-B498-43B3-948B-1728B52AA6E4}">
                <adec:decorative xmlns:adec="http://schemas.microsoft.com/office/drawing/2017/decorative" val="1"/>
              </a:ext>
            </a:extLst>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587275" y="760579"/>
            <a:ext cx="2032024" cy="731532"/>
          </a:xfrm>
          <a:prstGeom prst="rect">
            <a:avLst/>
          </a:prstGeom>
          <a:noFill/>
          <a:ln>
            <a:noFill/>
          </a:ln>
        </p:spPr>
      </p:pic>
      <p:pic>
        <p:nvPicPr>
          <p:cNvPr id="436" name="Google Shape;436;p47">
            <a:extLst>
              <a:ext uri="{C183D7F6-B498-43B3-948B-1728B52AA6E4}">
                <adec:decorative xmlns:adec="http://schemas.microsoft.com/office/drawing/2017/decorative" val="1"/>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7115298" y="1337450"/>
            <a:ext cx="1685692" cy="490962"/>
          </a:xfrm>
          <a:prstGeom prst="rect">
            <a:avLst/>
          </a:prstGeom>
          <a:noFill/>
          <a:ln>
            <a:noFill/>
          </a:ln>
        </p:spPr>
      </p:pic>
      <p:sp>
        <p:nvSpPr>
          <p:cNvPr id="431" name="Google Shape;431;p47"/>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8"/>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Virtual Event Platform</a:t>
            </a:r>
            <a:endParaRPr/>
          </a:p>
        </p:txBody>
      </p:sp>
      <p:pic>
        <p:nvPicPr>
          <p:cNvPr id="450" name="Google Shape;450;p48" descr="Screenshot of Disability:IN conference with panelists on webcam along with an ASL interpreter, captioning box, Q&amp;A pod, and list of speakers"/>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3063" y="1990775"/>
            <a:ext cx="9077875" cy="3785615"/>
          </a:xfrm>
          <a:prstGeom prst="rect">
            <a:avLst/>
          </a:prstGeom>
          <a:noFill/>
          <a:ln>
            <a:noFill/>
          </a:ln>
        </p:spPr>
      </p:pic>
      <p:sp>
        <p:nvSpPr>
          <p:cNvPr id="444" name="Google Shape;444;p48"/>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pic>
        <p:nvPicPr>
          <p:cNvPr id="15" name="Google Shape;433;p47">
            <a:extLst>
              <a:ext uri="{FF2B5EF4-FFF2-40B4-BE49-F238E27FC236}">
                <a16:creationId xmlns:a16="http://schemas.microsoft.com/office/drawing/2014/main" id="{3E88EFC5-B82D-4B6D-901E-03F5747F8E9B}"/>
              </a:ex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28600" y="975044"/>
            <a:ext cx="2231325" cy="629200"/>
          </a:xfrm>
          <a:prstGeom prst="rect">
            <a:avLst/>
          </a:prstGeom>
          <a:noFill/>
          <a:ln>
            <a:noFill/>
          </a:ln>
        </p:spPr>
      </p:pic>
      <p:pic>
        <p:nvPicPr>
          <p:cNvPr id="16" name="Google Shape;434;p47">
            <a:extLst>
              <a:ext uri="{FF2B5EF4-FFF2-40B4-BE49-F238E27FC236}">
                <a16:creationId xmlns:a16="http://schemas.microsoft.com/office/drawing/2014/main" id="{73A495A8-63E6-4019-83DE-7E3CC81C65EC}"/>
              </a:ext>
              <a:ext uri="{C183D7F6-B498-43B3-948B-1728B52AA6E4}">
                <adec:decorative xmlns:adec="http://schemas.microsoft.com/office/drawing/2017/decorative" val="1"/>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733375" y="750884"/>
            <a:ext cx="2675476" cy="750900"/>
          </a:xfrm>
          <a:prstGeom prst="rect">
            <a:avLst/>
          </a:prstGeom>
          <a:noFill/>
          <a:ln>
            <a:noFill/>
          </a:ln>
        </p:spPr>
      </p:pic>
      <p:pic>
        <p:nvPicPr>
          <p:cNvPr id="17" name="Google Shape;435;p47">
            <a:extLst>
              <a:ext uri="{FF2B5EF4-FFF2-40B4-BE49-F238E27FC236}">
                <a16:creationId xmlns:a16="http://schemas.microsoft.com/office/drawing/2014/main" id="{A1515B3D-7DAC-4AEF-8BE9-0C7512CC6CE8}"/>
              </a:ext>
              <a:ext uri="{C183D7F6-B498-43B3-948B-1728B52AA6E4}">
                <adec:decorative xmlns:adec="http://schemas.microsoft.com/office/drawing/2017/decorative" val="1"/>
              </a:ext>
            </a:extLst>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973625" y="1366400"/>
            <a:ext cx="2032025" cy="433050"/>
          </a:xfrm>
          <a:prstGeom prst="rect">
            <a:avLst/>
          </a:prstGeom>
          <a:noFill/>
          <a:ln>
            <a:noFill/>
          </a:ln>
        </p:spPr>
      </p:pic>
      <p:pic>
        <p:nvPicPr>
          <p:cNvPr id="18" name="Google Shape;436;p47">
            <a:extLst>
              <a:ext uri="{FF2B5EF4-FFF2-40B4-BE49-F238E27FC236}">
                <a16:creationId xmlns:a16="http://schemas.microsoft.com/office/drawing/2014/main" id="{6A28582C-324A-4A53-9F04-C05ECBFAD506}"/>
              </a:ext>
              <a:ext uri="{C183D7F6-B498-43B3-948B-1728B52AA6E4}">
                <adec:decorative xmlns:adec="http://schemas.microsoft.com/office/drawing/2017/decorative" val="1"/>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7115298" y="1337450"/>
            <a:ext cx="1685692" cy="490962"/>
          </a:xfrm>
          <a:prstGeom prst="rect">
            <a:avLst/>
          </a:prstGeom>
          <a:noFill/>
          <a:ln>
            <a:noFill/>
          </a:ln>
        </p:spPr>
      </p:pic>
      <p:pic>
        <p:nvPicPr>
          <p:cNvPr id="19" name="Google Shape;437;p47">
            <a:extLst>
              <a:ext uri="{FF2B5EF4-FFF2-40B4-BE49-F238E27FC236}">
                <a16:creationId xmlns:a16="http://schemas.microsoft.com/office/drawing/2014/main" id="{B705CCA5-19A8-497D-9B53-72D1E8B11285}"/>
              </a:ext>
              <a:ext uri="{C183D7F6-B498-43B3-948B-1728B52AA6E4}">
                <adec:decorative xmlns:adec="http://schemas.microsoft.com/office/drawing/2017/decorative" val="1"/>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587275" y="760579"/>
            <a:ext cx="2032024" cy="73153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9"/>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Platforms: Virtual Event Platform</a:t>
            </a:r>
            <a:endParaRPr/>
          </a:p>
        </p:txBody>
      </p:sp>
      <p:pic>
        <p:nvPicPr>
          <p:cNvPr id="463" name="Google Shape;463;p49" descr="Screenshot of Disability:IN conference with speaker on webcam and screen sharing box along with an ASL interpreter, captioning box, Q&amp;A pod, and list of speaker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1836" y="1828400"/>
            <a:ext cx="8800328" cy="4172724"/>
          </a:xfrm>
          <a:prstGeom prst="rect">
            <a:avLst/>
          </a:prstGeom>
          <a:noFill/>
          <a:ln>
            <a:noFill/>
          </a:ln>
        </p:spPr>
      </p:pic>
      <p:sp>
        <p:nvSpPr>
          <p:cNvPr id="457" name="Google Shape;457;p49"/>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pic>
        <p:nvPicPr>
          <p:cNvPr id="10" name="Google Shape;433;p47">
            <a:extLst>
              <a:ext uri="{FF2B5EF4-FFF2-40B4-BE49-F238E27FC236}">
                <a16:creationId xmlns:a16="http://schemas.microsoft.com/office/drawing/2014/main" id="{F3CCC340-0EBF-4158-A6FF-9A401122415E}"/>
              </a:ex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28600" y="975044"/>
            <a:ext cx="2231325" cy="629200"/>
          </a:xfrm>
          <a:prstGeom prst="rect">
            <a:avLst/>
          </a:prstGeom>
          <a:noFill/>
          <a:ln>
            <a:noFill/>
          </a:ln>
        </p:spPr>
      </p:pic>
      <p:pic>
        <p:nvPicPr>
          <p:cNvPr id="11" name="Google Shape;434;p47">
            <a:extLst>
              <a:ext uri="{FF2B5EF4-FFF2-40B4-BE49-F238E27FC236}">
                <a16:creationId xmlns:a16="http://schemas.microsoft.com/office/drawing/2014/main" id="{AC8A2D77-A386-4C34-B02A-E27E0A4FE176}"/>
              </a:ext>
              <a:ext uri="{C183D7F6-B498-43B3-948B-1728B52AA6E4}">
                <adec:decorative xmlns:adec="http://schemas.microsoft.com/office/drawing/2017/decorative" val="1"/>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733375" y="750884"/>
            <a:ext cx="2675476" cy="750900"/>
          </a:xfrm>
          <a:prstGeom prst="rect">
            <a:avLst/>
          </a:prstGeom>
          <a:noFill/>
          <a:ln>
            <a:noFill/>
          </a:ln>
        </p:spPr>
      </p:pic>
      <p:pic>
        <p:nvPicPr>
          <p:cNvPr id="12" name="Google Shape;435;p47">
            <a:extLst>
              <a:ext uri="{FF2B5EF4-FFF2-40B4-BE49-F238E27FC236}">
                <a16:creationId xmlns:a16="http://schemas.microsoft.com/office/drawing/2014/main" id="{BBEC1AB2-668E-48A9-BAA9-2EF6F52BBEE5}"/>
              </a:ext>
              <a:ext uri="{C183D7F6-B498-43B3-948B-1728B52AA6E4}">
                <adec:decorative xmlns:adec="http://schemas.microsoft.com/office/drawing/2017/decorative" val="1"/>
              </a:ext>
            </a:extLst>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973625" y="1366400"/>
            <a:ext cx="2032025" cy="433050"/>
          </a:xfrm>
          <a:prstGeom prst="rect">
            <a:avLst/>
          </a:prstGeom>
          <a:noFill/>
          <a:ln>
            <a:noFill/>
          </a:ln>
        </p:spPr>
      </p:pic>
      <p:pic>
        <p:nvPicPr>
          <p:cNvPr id="13" name="Google Shape;436;p47">
            <a:extLst>
              <a:ext uri="{FF2B5EF4-FFF2-40B4-BE49-F238E27FC236}">
                <a16:creationId xmlns:a16="http://schemas.microsoft.com/office/drawing/2014/main" id="{1B453C9D-4A54-4FD4-8F2C-F3F60D32B345}"/>
              </a:ext>
              <a:ext uri="{C183D7F6-B498-43B3-948B-1728B52AA6E4}">
                <adec:decorative xmlns:adec="http://schemas.microsoft.com/office/drawing/2017/decorative" val="1"/>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7115298" y="1337450"/>
            <a:ext cx="1685692" cy="490962"/>
          </a:xfrm>
          <a:prstGeom prst="rect">
            <a:avLst/>
          </a:prstGeom>
          <a:noFill/>
          <a:ln>
            <a:noFill/>
          </a:ln>
        </p:spPr>
      </p:pic>
      <p:pic>
        <p:nvPicPr>
          <p:cNvPr id="14" name="Google Shape;437;p47">
            <a:extLst>
              <a:ext uri="{FF2B5EF4-FFF2-40B4-BE49-F238E27FC236}">
                <a16:creationId xmlns:a16="http://schemas.microsoft.com/office/drawing/2014/main" id="{5C41D1FA-32F8-4852-B5F6-52959DC69348}"/>
              </a:ext>
              <a:ext uri="{C183D7F6-B498-43B3-948B-1728B52AA6E4}">
                <adec:decorative xmlns:adec="http://schemas.microsoft.com/office/drawing/2017/decorative" val="1"/>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587275" y="760579"/>
            <a:ext cx="2032024" cy="73153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70" name="Google Shape;470;p50"/>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So how do I pick a platform?</a:t>
            </a:r>
            <a:endParaRPr/>
          </a:p>
        </p:txBody>
      </p:sp>
      <p:sp>
        <p:nvSpPr>
          <p:cNvPr id="469" name="Google Shape;469;p50"/>
          <p:cNvSpPr txBox="1">
            <a:spLocks noGrp="1"/>
          </p:cNvSpPr>
          <p:nvPr>
            <p:ph type="body" idx="1"/>
          </p:nvPr>
        </p:nvSpPr>
        <p:spPr>
          <a:xfrm>
            <a:off x="224613" y="838211"/>
            <a:ext cx="8686800" cy="5132700"/>
          </a:xfrm>
          <a:prstGeom prst="rect">
            <a:avLst/>
          </a:prstGeom>
        </p:spPr>
        <p:txBody>
          <a:bodyPr spcFirstLastPara="1" wrap="square" lIns="91425" tIns="45700" rIns="91425" bIns="45700" anchor="t" anchorCtr="0">
            <a:noAutofit/>
          </a:bodyPr>
          <a:lstStyle/>
          <a:p>
            <a:pPr marL="0" lvl="0" indent="0" algn="ctr" rtl="0">
              <a:lnSpc>
                <a:spcPct val="150000"/>
              </a:lnSpc>
              <a:spcBef>
                <a:spcPts val="480"/>
              </a:spcBef>
              <a:spcAft>
                <a:spcPts val="0"/>
              </a:spcAft>
              <a:buNone/>
            </a:pPr>
            <a:r>
              <a:rPr lang="en-US" b="1" i="1">
                <a:solidFill>
                  <a:schemeClr val="dk2"/>
                </a:solidFill>
              </a:rPr>
              <a:t>None of the virtual meeting platforms are perfect.</a:t>
            </a:r>
            <a:endParaRPr b="1" i="1">
              <a:solidFill>
                <a:schemeClr val="dk2"/>
              </a:solidFill>
            </a:endParaRPr>
          </a:p>
          <a:p>
            <a:pPr marL="0" lvl="0" indent="0" algn="ctr" rtl="0">
              <a:lnSpc>
                <a:spcPct val="115000"/>
              </a:lnSpc>
              <a:spcBef>
                <a:spcPts val="480"/>
              </a:spcBef>
              <a:spcAft>
                <a:spcPts val="0"/>
              </a:spcAft>
              <a:buNone/>
            </a:pPr>
            <a:r>
              <a:rPr lang="en-US" b="1" i="1">
                <a:solidFill>
                  <a:schemeClr val="dk2"/>
                </a:solidFill>
              </a:rPr>
              <a:t>Sorry</a:t>
            </a:r>
            <a:endParaRPr b="1" i="1">
              <a:solidFill>
                <a:schemeClr val="dk2"/>
              </a:solidFill>
            </a:endParaRPr>
          </a:p>
          <a:p>
            <a:pPr marL="457200" lvl="0" indent="-381000" algn="l" rtl="0">
              <a:spcBef>
                <a:spcPts val="1000"/>
              </a:spcBef>
              <a:spcAft>
                <a:spcPts val="0"/>
              </a:spcAft>
              <a:buClr>
                <a:schemeClr val="dk2"/>
              </a:buClr>
              <a:buSzPts val="2400"/>
              <a:buChar char="●"/>
            </a:pPr>
            <a:r>
              <a:rPr lang="en-US">
                <a:solidFill>
                  <a:schemeClr val="dk2"/>
                </a:solidFill>
              </a:rPr>
              <a:t>Check with your agency/organization to identify which platforms you already have access to</a:t>
            </a:r>
            <a:endParaRPr>
              <a:solidFill>
                <a:schemeClr val="dk2"/>
              </a:solidFill>
            </a:endParaRPr>
          </a:p>
          <a:p>
            <a:pPr marL="457200" lvl="0" indent="-381000" algn="l" rtl="0">
              <a:spcBef>
                <a:spcPts val="1000"/>
              </a:spcBef>
              <a:spcAft>
                <a:spcPts val="0"/>
              </a:spcAft>
              <a:buClr>
                <a:schemeClr val="dk2"/>
              </a:buClr>
              <a:buSzPts val="2400"/>
              <a:buChar char="●"/>
            </a:pPr>
            <a:r>
              <a:rPr lang="en-US">
                <a:solidFill>
                  <a:schemeClr val="dk2"/>
                </a:solidFill>
              </a:rPr>
              <a:t>Engage people with disabilities to test and evaluate those platforms with you</a:t>
            </a:r>
            <a:endParaRPr>
              <a:solidFill>
                <a:schemeClr val="dk2"/>
              </a:solidFill>
            </a:endParaRPr>
          </a:p>
          <a:p>
            <a:pPr marL="457200" lvl="0" indent="-381000" algn="l" rtl="0">
              <a:spcBef>
                <a:spcPts val="1000"/>
              </a:spcBef>
              <a:spcAft>
                <a:spcPts val="0"/>
              </a:spcAft>
              <a:buClr>
                <a:schemeClr val="dk2"/>
              </a:buClr>
              <a:buSzPts val="2400"/>
              <a:buChar char="●"/>
            </a:pPr>
            <a:r>
              <a:rPr lang="en-US">
                <a:solidFill>
                  <a:schemeClr val="dk2"/>
                </a:solidFill>
              </a:rPr>
              <a:t>Implement meeting management strategies to compensate for weaknesses in your platform</a:t>
            </a:r>
            <a:endParaRPr>
              <a:solidFill>
                <a:schemeClr val="dk2"/>
              </a:solidFill>
            </a:endParaRPr>
          </a:p>
          <a:p>
            <a:pPr marL="457200" lvl="0" indent="-381000" algn="l" rtl="0">
              <a:spcBef>
                <a:spcPts val="1000"/>
              </a:spcBef>
              <a:spcAft>
                <a:spcPts val="0"/>
              </a:spcAft>
              <a:buClr>
                <a:schemeClr val="dk2"/>
              </a:buClr>
              <a:buSzPts val="2400"/>
              <a:buChar char="●"/>
            </a:pPr>
            <a:r>
              <a:rPr lang="en-US">
                <a:solidFill>
                  <a:schemeClr val="dk2"/>
                </a:solidFill>
              </a:rPr>
              <a:t>Utilize other services as possible to compensate for weaknesses in your platform (e.g. separate captioning streaming website, hand raising tool)</a:t>
            </a:r>
            <a:endParaRPr>
              <a:solidFill>
                <a:schemeClr val="dk2"/>
              </a:solidFill>
            </a:endParaRPr>
          </a:p>
          <a:p>
            <a:pPr marL="0" lvl="0" indent="0" algn="ctr" rtl="0">
              <a:spcBef>
                <a:spcPts val="1000"/>
              </a:spcBef>
              <a:spcAft>
                <a:spcPts val="0"/>
              </a:spcAft>
              <a:buNone/>
            </a:pPr>
            <a:endParaRPr b="1">
              <a:solidFill>
                <a:schemeClr val="dk2"/>
              </a:solidFill>
            </a:endParaRPr>
          </a:p>
          <a:p>
            <a:pPr marL="0" lvl="0" indent="0" algn="l" rtl="0">
              <a:spcBef>
                <a:spcPts val="480"/>
              </a:spcBef>
              <a:spcAft>
                <a:spcPts val="0"/>
              </a:spcAft>
              <a:buNone/>
            </a:pPr>
            <a:endParaRPr/>
          </a:p>
        </p:txBody>
      </p:sp>
      <p:sp>
        <p:nvSpPr>
          <p:cNvPr id="471" name="Google Shape;471;p50"/>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8" name="Google Shape;478;p51"/>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Wrap Up</a:t>
            </a:r>
            <a:endParaRPr/>
          </a:p>
        </p:txBody>
      </p:sp>
      <p:sp>
        <p:nvSpPr>
          <p:cNvPr id="477" name="Google Shape;477;p51"/>
          <p:cNvSpPr txBox="1">
            <a:spLocks noGrp="1"/>
          </p:cNvSpPr>
          <p:nvPr>
            <p:ph type="body" idx="1"/>
          </p:nvPr>
        </p:nvSpPr>
        <p:spPr>
          <a:xfrm>
            <a:off x="224613" y="838211"/>
            <a:ext cx="8686800" cy="5132700"/>
          </a:xfrm>
          <a:prstGeom prst="rect">
            <a:avLst/>
          </a:prstGeom>
        </p:spPr>
        <p:txBody>
          <a:bodyPr spcFirstLastPara="1" wrap="square" lIns="91425" tIns="45700" rIns="91425" bIns="45700" anchor="t" anchorCtr="0">
            <a:noAutofit/>
          </a:bodyPr>
          <a:lstStyle/>
          <a:p>
            <a:pPr marL="914400" lvl="0" indent="-381000" algn="l" rtl="0">
              <a:spcBef>
                <a:spcPts val="480"/>
              </a:spcBef>
              <a:spcAft>
                <a:spcPts val="0"/>
              </a:spcAft>
              <a:buClr>
                <a:schemeClr val="dk2"/>
              </a:buClr>
              <a:buSzPts val="2400"/>
              <a:buChar char="●"/>
            </a:pPr>
            <a:r>
              <a:rPr lang="en-US" dirty="0">
                <a:solidFill>
                  <a:schemeClr val="dk2"/>
                </a:solidFill>
              </a:rPr>
              <a:t>Ask: </a:t>
            </a:r>
            <a:r>
              <a:rPr lang="en-US" b="1" dirty="0">
                <a:solidFill>
                  <a:schemeClr val="dk2"/>
                </a:solidFill>
              </a:rPr>
              <a:t>“</a:t>
            </a:r>
            <a:r>
              <a:rPr lang="en-US" b="1" u="sng" dirty="0">
                <a:solidFill>
                  <a:schemeClr val="dk2"/>
                </a:solidFill>
              </a:rPr>
              <a:t>How can I help?</a:t>
            </a:r>
            <a:r>
              <a:rPr lang="en-US" b="1" dirty="0">
                <a:solidFill>
                  <a:schemeClr val="dk2"/>
                </a:solidFill>
              </a:rPr>
              <a:t>”</a:t>
            </a:r>
            <a:endParaRPr b="1" dirty="0">
              <a:solidFill>
                <a:schemeClr val="dk2"/>
              </a:solidFill>
            </a:endParaRPr>
          </a:p>
          <a:p>
            <a:pPr marL="914400" lvl="0" indent="-381000" algn="l" rtl="0">
              <a:spcBef>
                <a:spcPts val="480"/>
              </a:spcBef>
              <a:spcAft>
                <a:spcPts val="0"/>
              </a:spcAft>
              <a:buClr>
                <a:schemeClr val="dk2"/>
              </a:buClr>
              <a:buSzPts val="2400"/>
              <a:buChar char="●"/>
            </a:pPr>
            <a:r>
              <a:rPr lang="en-US" dirty="0">
                <a:solidFill>
                  <a:schemeClr val="dk2"/>
                </a:solidFill>
              </a:rPr>
              <a:t>Don’t let the perfect be the enemy of the good, but…</a:t>
            </a:r>
            <a:endParaRPr dirty="0">
              <a:solidFill>
                <a:schemeClr val="dk2"/>
              </a:solidFill>
            </a:endParaRPr>
          </a:p>
          <a:p>
            <a:pPr marL="1371600" lvl="1" indent="-355600" algn="l" rtl="0">
              <a:spcBef>
                <a:spcPts val="0"/>
              </a:spcBef>
              <a:spcAft>
                <a:spcPts val="0"/>
              </a:spcAft>
              <a:buClr>
                <a:schemeClr val="dk2"/>
              </a:buClr>
              <a:buSzPts val="2000"/>
              <a:buChar char="○"/>
            </a:pPr>
            <a:r>
              <a:rPr lang="en-US" dirty="0">
                <a:solidFill>
                  <a:schemeClr val="dk2"/>
                </a:solidFill>
              </a:rPr>
              <a:t>Don’t stop collecting feedback and iterating</a:t>
            </a:r>
            <a:endParaRPr dirty="0">
              <a:solidFill>
                <a:schemeClr val="dk2"/>
              </a:solidFill>
            </a:endParaRPr>
          </a:p>
          <a:p>
            <a:pPr marL="914400" lvl="0" indent="-381000" algn="l" rtl="0">
              <a:spcBef>
                <a:spcPts val="1000"/>
              </a:spcBef>
              <a:spcAft>
                <a:spcPts val="0"/>
              </a:spcAft>
              <a:buClr>
                <a:schemeClr val="dk2"/>
              </a:buClr>
              <a:buSzPts val="2400"/>
              <a:buChar char="●"/>
            </a:pPr>
            <a:r>
              <a:rPr lang="en-US" dirty="0">
                <a:solidFill>
                  <a:schemeClr val="dk2"/>
                </a:solidFill>
              </a:rPr>
              <a:t>Stay flexible</a:t>
            </a:r>
            <a:endParaRPr dirty="0">
              <a:solidFill>
                <a:schemeClr val="dk2"/>
              </a:solidFill>
            </a:endParaRPr>
          </a:p>
          <a:p>
            <a:pPr marL="914400" lvl="0" indent="-381000" algn="l" rtl="0">
              <a:spcBef>
                <a:spcPts val="1000"/>
              </a:spcBef>
              <a:spcAft>
                <a:spcPts val="0"/>
              </a:spcAft>
              <a:buClr>
                <a:schemeClr val="dk2"/>
              </a:buClr>
              <a:buSzPts val="2400"/>
              <a:buChar char="●"/>
            </a:pPr>
            <a:r>
              <a:rPr lang="en-US" dirty="0">
                <a:solidFill>
                  <a:schemeClr val="dk2"/>
                </a:solidFill>
              </a:rPr>
              <a:t>Spend time to save time</a:t>
            </a:r>
            <a:endParaRPr dirty="0">
              <a:solidFill>
                <a:schemeClr val="dk2"/>
              </a:solidFill>
            </a:endParaRPr>
          </a:p>
          <a:p>
            <a:pPr marL="0" lvl="0" indent="0" algn="l" rtl="0">
              <a:spcBef>
                <a:spcPts val="1000"/>
              </a:spcBef>
              <a:spcAft>
                <a:spcPts val="0"/>
              </a:spcAft>
              <a:buNone/>
            </a:pPr>
            <a:endParaRPr b="1" dirty="0">
              <a:solidFill>
                <a:schemeClr val="dk2"/>
              </a:solidFill>
            </a:endParaRPr>
          </a:p>
          <a:p>
            <a:pPr marL="0" lvl="0" indent="0">
              <a:buNone/>
            </a:pPr>
            <a:r>
              <a:rPr lang="en-US" b="1" dirty="0">
                <a:solidFill>
                  <a:schemeClr val="dk2"/>
                </a:solidFill>
              </a:rPr>
              <a:t>Archived Presentation (conjoined with FCC)</a:t>
            </a:r>
            <a:br>
              <a:rPr lang="en-US" dirty="0">
                <a:solidFill>
                  <a:schemeClr val="dk2"/>
                </a:solidFill>
              </a:rPr>
            </a:br>
            <a:r>
              <a:rPr lang="en-US" dirty="0">
                <a:solidFill>
                  <a:schemeClr val="dk2"/>
                </a:solidFill>
                <a:uFill>
                  <a:noFill/>
                </a:uFill>
              </a:rPr>
              <a:t>https://www.accessibilityonline.org/cioc-508/archives/110839 </a:t>
            </a:r>
            <a:endParaRPr dirty="0">
              <a:solidFill>
                <a:schemeClr val="dk2"/>
              </a:solidFill>
            </a:endParaRPr>
          </a:p>
        </p:txBody>
      </p:sp>
      <p:sp>
        <p:nvSpPr>
          <p:cNvPr id="479" name="Google Shape;479;p51"/>
          <p:cNvSpPr txBox="1">
            <a:spLocks noGrp="1"/>
          </p:cNvSpPr>
          <p:nvPr>
            <p:ph type="sldNum" idx="12"/>
          </p:nvPr>
        </p:nvSpPr>
        <p:spPr>
          <a:xfrm>
            <a:off x="7006413" y="5970900"/>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Google Shape;113;p14"/>
          <p:cNvSpPr txBox="1">
            <a:spLocks noGrp="1"/>
          </p:cNvSpPr>
          <p:nvPr>
            <p:ph type="title"/>
          </p:nvPr>
        </p:nvSpPr>
        <p:spPr>
          <a:xfrm>
            <a:off x="228600" y="0"/>
            <a:ext cx="8686800" cy="750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Quote to share</a:t>
            </a:r>
            <a:endParaRPr/>
          </a:p>
        </p:txBody>
      </p:sp>
      <p:sp>
        <p:nvSpPr>
          <p:cNvPr id="111" name="Google Shape;111;p14"/>
          <p:cNvSpPr txBox="1">
            <a:spLocks noGrp="1"/>
          </p:cNvSpPr>
          <p:nvPr>
            <p:ph type="body" idx="1"/>
          </p:nvPr>
        </p:nvSpPr>
        <p:spPr>
          <a:xfrm>
            <a:off x="228600" y="1744325"/>
            <a:ext cx="8686800" cy="3681900"/>
          </a:xfrm>
          <a:prstGeom prst="rect">
            <a:avLst/>
          </a:prstGeom>
          <a:noFill/>
          <a:ln>
            <a:noFill/>
          </a:ln>
        </p:spPr>
        <p:txBody>
          <a:bodyPr spcFirstLastPara="1" wrap="square" lIns="91425" tIns="45700" rIns="91425" bIns="45700" anchor="ctr" anchorCtr="0">
            <a:noAutofit/>
          </a:bodyPr>
          <a:lstStyle/>
          <a:p>
            <a:pPr marL="0" lvl="0" indent="0" algn="ctr" rtl="0">
              <a:spcBef>
                <a:spcPts val="400"/>
              </a:spcBef>
              <a:spcAft>
                <a:spcPts val="0"/>
              </a:spcAft>
              <a:buNone/>
            </a:pPr>
            <a:r>
              <a:rPr lang="en-US" sz="3000"/>
              <a:t>For most people, technology makes things </a:t>
            </a:r>
            <a:r>
              <a:rPr lang="en-US" sz="3000" b="1" i="1"/>
              <a:t>easier</a:t>
            </a:r>
            <a:r>
              <a:rPr lang="en-US" sz="3000" b="1"/>
              <a:t>. </a:t>
            </a:r>
            <a:br>
              <a:rPr lang="en-US" sz="3000" b="1"/>
            </a:br>
            <a:br>
              <a:rPr lang="en-US" sz="3000" b="1"/>
            </a:br>
            <a:r>
              <a:rPr lang="en-US" sz="3000"/>
              <a:t>For people with disabilities, however, </a:t>
            </a:r>
            <a:br>
              <a:rPr lang="en-US" sz="3000"/>
            </a:br>
            <a:r>
              <a:rPr lang="en-US" sz="3000"/>
              <a:t>technology makes things</a:t>
            </a:r>
            <a:r>
              <a:rPr lang="en-US" sz="3000" b="1"/>
              <a:t> </a:t>
            </a:r>
            <a:r>
              <a:rPr lang="en-US" sz="3000" b="1" i="1"/>
              <a:t>possible</a:t>
            </a:r>
            <a:r>
              <a:rPr lang="en-US" sz="3000" b="1"/>
              <a:t>.</a:t>
            </a:r>
            <a:endParaRPr sz="3000" b="1"/>
          </a:p>
          <a:p>
            <a:pPr marL="0" lvl="0" indent="0" algn="ctr" rtl="0">
              <a:spcBef>
                <a:spcPts val="400"/>
              </a:spcBef>
              <a:spcAft>
                <a:spcPts val="0"/>
              </a:spcAft>
              <a:buNone/>
            </a:pPr>
            <a:endParaRPr sz="3000" b="1"/>
          </a:p>
          <a:p>
            <a:pPr marL="0" lvl="0" indent="0" algn="ctr" rtl="0">
              <a:spcBef>
                <a:spcPts val="400"/>
              </a:spcBef>
              <a:spcAft>
                <a:spcPts val="0"/>
              </a:spcAft>
              <a:buNone/>
            </a:pPr>
            <a:r>
              <a:rPr lang="en-US" sz="1800"/>
              <a:t>Mary Pat Radabaugh</a:t>
            </a:r>
            <a:endParaRPr sz="1800"/>
          </a:p>
          <a:p>
            <a:pPr marL="0" lvl="0" indent="0" algn="ctr" rtl="0">
              <a:spcBef>
                <a:spcPts val="400"/>
              </a:spcBef>
              <a:spcAft>
                <a:spcPts val="0"/>
              </a:spcAft>
              <a:buNone/>
            </a:pPr>
            <a:r>
              <a:rPr lang="en-US" sz="1800"/>
              <a:t> Director of IBM’s National Support Center for People with Disabilities</a:t>
            </a:r>
            <a:endParaRPr sz="1800"/>
          </a:p>
          <a:p>
            <a:pPr marL="0" lvl="0" indent="0" algn="ctr" rtl="0">
              <a:spcBef>
                <a:spcPts val="400"/>
              </a:spcBef>
              <a:spcAft>
                <a:spcPts val="0"/>
              </a:spcAft>
              <a:buNone/>
            </a:pPr>
            <a:r>
              <a:rPr lang="en-US" sz="1800"/>
              <a:t>1998</a:t>
            </a:r>
            <a:endParaRPr sz="1800"/>
          </a:p>
        </p:txBody>
      </p:sp>
      <p:sp>
        <p:nvSpPr>
          <p:cNvPr id="112" name="Google Shape;112;p14">
            <a:extLst>
              <a:ext uri="{C183D7F6-B498-43B3-948B-1728B52AA6E4}">
                <adec:decorative xmlns:adec="http://schemas.microsoft.com/office/drawing/2017/decorative" val="0"/>
              </a:ext>
            </a:extLst>
          </p:cNvPr>
          <p:cNvSpPr txBox="1">
            <a:spLocks noGrp="1"/>
          </p:cNvSpPr>
          <p:nvPr>
            <p:ph type="sldNum" idx="12"/>
          </p:nvPr>
        </p:nvSpPr>
        <p:spPr>
          <a:xfrm>
            <a:off x="7005638" y="5972175"/>
            <a:ext cx="19050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0" i="0" u="none" strike="noStrike" cap="none">
                <a:solidFill>
                  <a:schemeClr val="lt1"/>
                </a:solidFill>
                <a:latin typeface="Arial"/>
                <a:ea typeface="Arial"/>
                <a:cs typeface="Arial"/>
                <a:sym typeface="Arial"/>
              </a:rPr>
              <a:t>4</a:t>
            </a:fld>
            <a:endParaRPr sz="1400" b="0" i="0" u="none" strike="noStrike" cap="none">
              <a:solidFill>
                <a:schemeClr val="lt1"/>
              </a:solidFill>
              <a:latin typeface="Arial"/>
              <a:ea typeface="Arial"/>
              <a:cs typeface="Arial"/>
              <a:sym typeface="Arial"/>
            </a:endParaRPr>
          </a:p>
        </p:txBody>
      </p:sp>
      <p:sp>
        <p:nvSpPr>
          <p:cNvPr id="114" name="Google Shape;114;p14">
            <a:extLst>
              <a:ext uri="{C183D7F6-B498-43B3-948B-1728B52AA6E4}">
                <adec:decorative xmlns:adec="http://schemas.microsoft.com/office/drawing/2017/decorative" val="1"/>
              </a:ext>
            </a:extLst>
          </p:cNvPr>
          <p:cNvSpPr/>
          <p:nvPr/>
        </p:nvSpPr>
        <p:spPr>
          <a:xfrm>
            <a:off x="228608" y="806225"/>
            <a:ext cx="1217189" cy="112578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a:t>
            </a:r>
          </a:p>
        </p:txBody>
      </p:sp>
      <p:sp>
        <p:nvSpPr>
          <p:cNvPr id="115" name="Google Shape;115;p14">
            <a:extLst>
              <a:ext uri="{C183D7F6-B498-43B3-948B-1728B52AA6E4}">
                <adec:decorative xmlns:adec="http://schemas.microsoft.com/office/drawing/2017/decorative" val="1"/>
              </a:ext>
            </a:extLst>
          </p:cNvPr>
          <p:cNvSpPr/>
          <p:nvPr/>
        </p:nvSpPr>
        <p:spPr>
          <a:xfrm>
            <a:off x="7735445" y="4983538"/>
            <a:ext cx="1316086" cy="121724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3" name="Google Shape;133;p16"/>
          <p:cNvSpPr txBox="1">
            <a:spLocks noGrp="1"/>
          </p:cNvSpPr>
          <p:nvPr>
            <p:ph type="title"/>
          </p:nvPr>
        </p:nvSpPr>
        <p:spPr>
          <a:xfrm>
            <a:off x="228600" y="0"/>
            <a:ext cx="8686800" cy="750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Reminder...</a:t>
            </a:r>
            <a:endParaRPr/>
          </a:p>
        </p:txBody>
      </p:sp>
      <p:pic>
        <p:nvPicPr>
          <p:cNvPr id="130" name="Google Shape;130;p16" descr="Graphic picture of Equality (wheelchair user not being able to reach the whiteboard); Accommodation (wheelchair user using a ramp to reach whiteboard); and Accessibility (whiteboarder lower for everybody to reach)"/>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3850" y="827100"/>
            <a:ext cx="8686801" cy="2819445"/>
          </a:xfrm>
          <a:prstGeom prst="rect">
            <a:avLst/>
          </a:prstGeom>
          <a:noFill/>
          <a:ln>
            <a:noFill/>
          </a:ln>
        </p:spPr>
      </p:pic>
      <p:sp>
        <p:nvSpPr>
          <p:cNvPr id="131" name="Google Shape;131;p16"/>
          <p:cNvSpPr txBox="1">
            <a:spLocks noGrp="1"/>
          </p:cNvSpPr>
          <p:nvPr>
            <p:ph type="body" idx="1"/>
          </p:nvPr>
        </p:nvSpPr>
        <p:spPr>
          <a:xfrm>
            <a:off x="223850" y="3505200"/>
            <a:ext cx="8686800" cy="27042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400"/>
              </a:spcBef>
              <a:spcAft>
                <a:spcPts val="0"/>
              </a:spcAft>
              <a:buNone/>
            </a:pPr>
            <a:r>
              <a:rPr lang="en-US" sz="3300" b="1"/>
              <a:t>Accommodation</a:t>
            </a:r>
            <a:r>
              <a:rPr lang="en-US" sz="3300"/>
              <a:t> is</a:t>
            </a:r>
            <a:r>
              <a:rPr lang="en-US" sz="3300" b="1"/>
              <a:t> </a:t>
            </a:r>
            <a:r>
              <a:rPr lang="en-US" sz="3300" b="1" u="sng"/>
              <a:t>not</a:t>
            </a:r>
            <a:r>
              <a:rPr lang="en-US" sz="3300"/>
              <a:t> the same as </a:t>
            </a:r>
            <a:r>
              <a:rPr lang="en-US" sz="3300" b="1"/>
              <a:t>accessibility</a:t>
            </a:r>
            <a:r>
              <a:rPr lang="en-US" sz="3300"/>
              <a:t>.</a:t>
            </a:r>
            <a:endParaRPr sz="3300"/>
          </a:p>
          <a:p>
            <a:pPr marL="457200" lvl="0" indent="-368300" algn="l" rtl="0">
              <a:spcBef>
                <a:spcPts val="0"/>
              </a:spcBef>
              <a:spcAft>
                <a:spcPts val="0"/>
              </a:spcAft>
              <a:buSzPts val="2200"/>
              <a:buChar char="●"/>
            </a:pPr>
            <a:r>
              <a:rPr lang="en-US" sz="2200"/>
              <a:t>Accommodations are for </a:t>
            </a:r>
            <a:r>
              <a:rPr lang="en-US" sz="2200" b="1"/>
              <a:t>individuals</a:t>
            </a:r>
            <a:r>
              <a:rPr lang="en-US" sz="2200"/>
              <a:t> and are </a:t>
            </a:r>
            <a:r>
              <a:rPr lang="en-US" sz="2200" b="1"/>
              <a:t>reactive</a:t>
            </a:r>
            <a:r>
              <a:rPr lang="en-US" sz="2200"/>
              <a:t>.</a:t>
            </a:r>
            <a:endParaRPr sz="2200"/>
          </a:p>
          <a:p>
            <a:pPr marL="457200" lvl="0" indent="-368300" algn="l" rtl="0">
              <a:spcBef>
                <a:spcPts val="1000"/>
              </a:spcBef>
              <a:spcAft>
                <a:spcPts val="0"/>
              </a:spcAft>
              <a:buSzPts val="2200"/>
              <a:buChar char="●"/>
            </a:pPr>
            <a:r>
              <a:rPr lang="en-US" sz="2200"/>
              <a:t>Accessibility is for </a:t>
            </a:r>
            <a:r>
              <a:rPr lang="en-US" sz="2200" b="1"/>
              <a:t>populations</a:t>
            </a:r>
            <a:r>
              <a:rPr lang="en-US" sz="2200"/>
              <a:t> and is </a:t>
            </a:r>
            <a:r>
              <a:rPr lang="en-US" sz="2200" b="1"/>
              <a:t>proactive</a:t>
            </a:r>
            <a:r>
              <a:rPr lang="en-US" sz="2200"/>
              <a:t>. </a:t>
            </a:r>
            <a:endParaRPr sz="2200"/>
          </a:p>
          <a:p>
            <a:pPr marL="457200" lvl="0" indent="-368300" algn="l" rtl="0">
              <a:spcBef>
                <a:spcPts val="1000"/>
              </a:spcBef>
              <a:spcAft>
                <a:spcPts val="0"/>
              </a:spcAft>
              <a:buSzPts val="2200"/>
              <a:buChar char="●"/>
            </a:pPr>
            <a:r>
              <a:rPr lang="en-US" sz="2200"/>
              <a:t>Accessibility should make content </a:t>
            </a:r>
            <a:r>
              <a:rPr lang="en-US" sz="2200" b="1"/>
              <a:t>available to all,</a:t>
            </a:r>
            <a:r>
              <a:rPr lang="en-US" sz="2200"/>
              <a:t> in equally effective ways, at the </a:t>
            </a:r>
            <a:r>
              <a:rPr lang="en-US" sz="2200" b="1"/>
              <a:t>same time</a:t>
            </a:r>
            <a:r>
              <a:rPr lang="en-US" sz="2200"/>
              <a:t>. </a:t>
            </a:r>
            <a:endParaRPr sz="2200"/>
          </a:p>
          <a:p>
            <a:pPr marL="457200" lvl="0" indent="-368300" algn="l" rtl="0">
              <a:spcBef>
                <a:spcPts val="1000"/>
              </a:spcBef>
              <a:spcAft>
                <a:spcPts val="1000"/>
              </a:spcAft>
              <a:buSzPts val="2200"/>
              <a:buChar char="●"/>
            </a:pPr>
            <a:r>
              <a:rPr lang="en-US" sz="2200"/>
              <a:t>Accessibility is the goal, accommodations are just tools to reach it.</a:t>
            </a:r>
            <a:endParaRPr sz="2200"/>
          </a:p>
        </p:txBody>
      </p:sp>
      <p:sp>
        <p:nvSpPr>
          <p:cNvPr id="132" name="Google Shape;132;p16"/>
          <p:cNvSpPr txBox="1">
            <a:spLocks noGrp="1"/>
          </p:cNvSpPr>
          <p:nvPr>
            <p:ph type="sldNum" idx="12"/>
          </p:nvPr>
        </p:nvSpPr>
        <p:spPr>
          <a:xfrm>
            <a:off x="7005638" y="5972175"/>
            <a:ext cx="19050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0" i="0" u="none" strike="noStrike" cap="none">
                <a:solidFill>
                  <a:schemeClr val="lt1"/>
                </a:solidFill>
                <a:latin typeface="Arial"/>
                <a:ea typeface="Arial"/>
                <a:cs typeface="Arial"/>
                <a:sym typeface="Arial"/>
              </a:rPr>
              <a:t>5</a:t>
            </a:fld>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17"/>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Virtual Meetings: Challenges</a:t>
            </a:r>
            <a:endParaRPr/>
          </a:p>
        </p:txBody>
      </p:sp>
      <p:sp>
        <p:nvSpPr>
          <p:cNvPr id="139" name="Google Shape;139;p17"/>
          <p:cNvSpPr txBox="1">
            <a:spLocks noGrp="1"/>
          </p:cNvSpPr>
          <p:nvPr>
            <p:ph type="body" idx="1"/>
          </p:nvPr>
        </p:nvSpPr>
        <p:spPr>
          <a:xfrm>
            <a:off x="224613" y="838211"/>
            <a:ext cx="8686800" cy="51327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
            </a:pPr>
            <a:r>
              <a:rPr lang="en-US" dirty="0"/>
              <a:t>Platform limitations (Technical)</a:t>
            </a:r>
            <a:endParaRPr dirty="0"/>
          </a:p>
          <a:p>
            <a:pPr marL="457200" lvl="0" indent="-381000" algn="l" rtl="0">
              <a:spcBef>
                <a:spcPts val="0"/>
              </a:spcBef>
              <a:spcAft>
                <a:spcPts val="0"/>
              </a:spcAft>
              <a:buSzPts val="2400"/>
              <a:buChar char="●"/>
            </a:pPr>
            <a:r>
              <a:rPr lang="en-US" dirty="0"/>
              <a:t>Environmental limitations (Security, budgetary)</a:t>
            </a:r>
            <a:endParaRPr dirty="0"/>
          </a:p>
          <a:p>
            <a:pPr marL="457200" lvl="0" indent="-381000" algn="l" rtl="0">
              <a:spcBef>
                <a:spcPts val="0"/>
              </a:spcBef>
              <a:spcAft>
                <a:spcPts val="0"/>
              </a:spcAft>
              <a:buSzPts val="2400"/>
              <a:buChar char="●"/>
            </a:pPr>
            <a:r>
              <a:rPr lang="en-US" dirty="0"/>
              <a:t>Licensing limitations</a:t>
            </a:r>
            <a:endParaRPr dirty="0"/>
          </a:p>
          <a:p>
            <a:pPr marL="914400" lvl="1" indent="-355600" algn="l" rtl="0">
              <a:spcBef>
                <a:spcPts val="0"/>
              </a:spcBef>
              <a:spcAft>
                <a:spcPts val="0"/>
              </a:spcAft>
              <a:buSzPts val="2000"/>
              <a:buChar char="○"/>
            </a:pPr>
            <a:r>
              <a:rPr lang="en-US" dirty="0"/>
              <a:t>Some features not uniformly available (e.g. </a:t>
            </a:r>
            <a:r>
              <a:rPr lang="en-US" dirty="0">
                <a:solidFill>
                  <a:schemeClr val="accent2"/>
                </a:solidFill>
              </a:rPr>
              <a:t>higher-tier licenses)</a:t>
            </a:r>
            <a:r>
              <a:rPr lang="en-US" dirty="0"/>
              <a:t>. </a:t>
            </a:r>
            <a:endParaRPr dirty="0"/>
          </a:p>
          <a:p>
            <a:pPr marL="457200" lvl="0" indent="-381000" algn="l" rtl="0">
              <a:spcBef>
                <a:spcPts val="0"/>
              </a:spcBef>
              <a:spcAft>
                <a:spcPts val="0"/>
              </a:spcAft>
              <a:buSzPts val="2400"/>
              <a:buChar char="●"/>
            </a:pPr>
            <a:r>
              <a:rPr lang="en-US" dirty="0"/>
              <a:t>Diverse access methods/user interface (UI) </a:t>
            </a:r>
            <a:endParaRPr dirty="0"/>
          </a:p>
          <a:p>
            <a:pPr marL="914400" lvl="1" indent="-355600" algn="l" rtl="0">
              <a:spcBef>
                <a:spcPts val="0"/>
              </a:spcBef>
              <a:spcAft>
                <a:spcPts val="0"/>
              </a:spcAft>
              <a:buSzPts val="2000"/>
              <a:buChar char="○"/>
            </a:pPr>
            <a:r>
              <a:rPr lang="en-US" dirty="0"/>
              <a:t>Inconsistent user experience</a:t>
            </a:r>
          </a:p>
          <a:p>
            <a:pPr marL="457200" lvl="0" indent="-381000" algn="l" rtl="0">
              <a:spcBef>
                <a:spcPts val="0"/>
              </a:spcBef>
              <a:spcAft>
                <a:spcPts val="0"/>
              </a:spcAft>
              <a:buSzPts val="2400"/>
              <a:buChar char="●"/>
            </a:pPr>
            <a:r>
              <a:rPr lang="en-US" dirty="0"/>
              <a:t>Turn taking awkwardness </a:t>
            </a:r>
            <a:endParaRPr dirty="0"/>
          </a:p>
          <a:p>
            <a:pPr marL="914400" lvl="1" indent="-355600" algn="l" rtl="0">
              <a:spcBef>
                <a:spcPts val="0"/>
              </a:spcBef>
              <a:spcAft>
                <a:spcPts val="0"/>
              </a:spcAft>
              <a:buSzPts val="2000"/>
              <a:buChar char="○"/>
            </a:pPr>
            <a:r>
              <a:rPr lang="en-US" dirty="0"/>
              <a:t>Lack of access to conversational cues</a:t>
            </a:r>
            <a:endParaRPr dirty="0"/>
          </a:p>
          <a:p>
            <a:pPr marL="457200" lvl="0" indent="-381000" algn="l" rtl="0">
              <a:spcBef>
                <a:spcPts val="0"/>
              </a:spcBef>
              <a:spcAft>
                <a:spcPts val="0"/>
              </a:spcAft>
              <a:buSzPts val="2400"/>
              <a:buChar char="●"/>
            </a:pPr>
            <a:r>
              <a:rPr lang="en-US" dirty="0"/>
              <a:t>Conflicting accommodations</a:t>
            </a:r>
            <a:endParaRPr dirty="0"/>
          </a:p>
          <a:p>
            <a:pPr marL="914400" lvl="1" indent="-355600" algn="l" rtl="0">
              <a:spcBef>
                <a:spcPts val="0"/>
              </a:spcBef>
              <a:spcAft>
                <a:spcPts val="0"/>
              </a:spcAft>
              <a:buSzPts val="2000"/>
              <a:buChar char="○"/>
            </a:pPr>
            <a:r>
              <a:rPr lang="en-US" dirty="0"/>
              <a:t>Limited screen space and bandwidth</a:t>
            </a:r>
            <a:endParaRPr dirty="0"/>
          </a:p>
          <a:p>
            <a:pPr marL="457200" lvl="0" indent="-381000" algn="l" rtl="0">
              <a:spcBef>
                <a:spcPts val="0"/>
              </a:spcBef>
              <a:spcAft>
                <a:spcPts val="0"/>
              </a:spcAft>
              <a:buSzPts val="2400"/>
              <a:buChar char="●"/>
            </a:pPr>
            <a:r>
              <a:rPr lang="en-US" dirty="0"/>
              <a:t>Lack of experience and/or training</a:t>
            </a:r>
            <a:endParaRPr dirty="0"/>
          </a:p>
        </p:txBody>
      </p:sp>
      <p:sp>
        <p:nvSpPr>
          <p:cNvPr id="141" name="Google Shape;141;p17"/>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18"/>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Virtual Meetings: Opportunities</a:t>
            </a:r>
            <a:endParaRPr/>
          </a:p>
        </p:txBody>
      </p:sp>
      <p:sp>
        <p:nvSpPr>
          <p:cNvPr id="152" name="Google Shape;152;p18"/>
          <p:cNvSpPr txBox="1">
            <a:spLocks noGrp="1"/>
          </p:cNvSpPr>
          <p:nvPr>
            <p:ph type="body" idx="1"/>
          </p:nvPr>
        </p:nvSpPr>
        <p:spPr>
          <a:xfrm>
            <a:off x="224613" y="838211"/>
            <a:ext cx="8686800" cy="51327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
            </a:pPr>
            <a:r>
              <a:rPr lang="en-US"/>
              <a:t>Interface customization</a:t>
            </a:r>
            <a:endParaRPr/>
          </a:p>
          <a:p>
            <a:pPr marL="457200" lvl="0" indent="-381000" algn="l" rtl="0">
              <a:spcBef>
                <a:spcPts val="1000"/>
              </a:spcBef>
              <a:spcAft>
                <a:spcPts val="0"/>
              </a:spcAft>
              <a:buSzPts val="2400"/>
              <a:buChar char="●"/>
            </a:pPr>
            <a:r>
              <a:rPr lang="en-US"/>
              <a:t>User control of Assistive Technology</a:t>
            </a:r>
            <a:endParaRPr/>
          </a:p>
          <a:p>
            <a:pPr marL="457200" lvl="0" indent="-381000" algn="l" rtl="0">
              <a:spcBef>
                <a:spcPts val="1000"/>
              </a:spcBef>
              <a:spcAft>
                <a:spcPts val="0"/>
              </a:spcAft>
              <a:buSzPts val="2400"/>
              <a:buChar char="●"/>
            </a:pPr>
            <a:r>
              <a:rPr lang="en-US"/>
              <a:t>Expanded pool of participants</a:t>
            </a:r>
            <a:endParaRPr/>
          </a:p>
          <a:p>
            <a:pPr marL="914400" lvl="1" indent="-355600" algn="l" rtl="0">
              <a:spcBef>
                <a:spcPts val="0"/>
              </a:spcBef>
              <a:spcAft>
                <a:spcPts val="0"/>
              </a:spcAft>
              <a:buSzPts val="2000"/>
              <a:buChar char="○"/>
            </a:pPr>
            <a:r>
              <a:rPr lang="en-US"/>
              <a:t>Geographic, disability, time</a:t>
            </a:r>
            <a:endParaRPr/>
          </a:p>
          <a:p>
            <a:pPr marL="457200" lvl="0" indent="-381000" algn="l" rtl="0">
              <a:spcBef>
                <a:spcPts val="1000"/>
              </a:spcBef>
              <a:spcAft>
                <a:spcPts val="0"/>
              </a:spcAft>
              <a:buSzPts val="2400"/>
              <a:buChar char="●"/>
            </a:pPr>
            <a:r>
              <a:rPr lang="en-US"/>
              <a:t>Productivity </a:t>
            </a:r>
            <a:endParaRPr/>
          </a:p>
          <a:p>
            <a:pPr marL="457200" lvl="0" indent="-381000" algn="l" rtl="0">
              <a:spcBef>
                <a:spcPts val="1000"/>
              </a:spcBef>
              <a:spcAft>
                <a:spcPts val="0"/>
              </a:spcAft>
              <a:buSzPts val="2400"/>
              <a:buChar char="●"/>
            </a:pPr>
            <a:r>
              <a:rPr lang="en-US"/>
              <a:t>Richer remote interactions (as opposed to “conference call”)</a:t>
            </a:r>
            <a:endParaRPr/>
          </a:p>
          <a:p>
            <a:pPr marL="457200" lvl="0" indent="-381000" algn="l" rtl="0">
              <a:spcBef>
                <a:spcPts val="1000"/>
              </a:spcBef>
              <a:spcAft>
                <a:spcPts val="1000"/>
              </a:spcAft>
              <a:buSzPts val="2400"/>
              <a:buChar char="●"/>
            </a:pPr>
            <a:r>
              <a:rPr lang="en-US"/>
              <a:t>…?</a:t>
            </a:r>
            <a:endParaRPr/>
          </a:p>
        </p:txBody>
      </p:sp>
      <p:sp>
        <p:nvSpPr>
          <p:cNvPr id="154" name="Google Shape;154;p18"/>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155" name="Google Shape;155;p18">
            <a:extLst>
              <a:ext uri="{C183D7F6-B498-43B3-948B-1728B52AA6E4}">
                <adec:decorative xmlns:adec="http://schemas.microsoft.com/office/drawing/2017/decorative" val="1"/>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4815650"/>
            <a:ext cx="9144000" cy="1385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9"/>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Virtual Meetings: Universal Meeting Design</a:t>
            </a:r>
            <a:endParaRPr/>
          </a:p>
        </p:txBody>
      </p:sp>
      <p:sp>
        <p:nvSpPr>
          <p:cNvPr id="161" name="Google Shape;161;p19"/>
          <p:cNvSpPr txBox="1">
            <a:spLocks noGrp="1"/>
          </p:cNvSpPr>
          <p:nvPr>
            <p:ph type="body" idx="1"/>
          </p:nvPr>
        </p:nvSpPr>
        <p:spPr>
          <a:xfrm>
            <a:off x="224625" y="838200"/>
            <a:ext cx="7660800" cy="51327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
            </a:pPr>
            <a:r>
              <a:rPr lang="en-US" dirty="0"/>
              <a:t>Establish a single </a:t>
            </a:r>
            <a:r>
              <a:rPr lang="en-US" b="1" dirty="0"/>
              <a:t>Point of Contact</a:t>
            </a:r>
            <a:endParaRPr b="1" dirty="0"/>
          </a:p>
          <a:p>
            <a:pPr marL="457200" lvl="0" indent="-381000" algn="l" rtl="0">
              <a:spcBef>
                <a:spcPts val="1000"/>
              </a:spcBef>
              <a:spcAft>
                <a:spcPts val="0"/>
              </a:spcAft>
              <a:buSzPts val="2400"/>
              <a:buChar char="●"/>
            </a:pPr>
            <a:r>
              <a:rPr lang="en-US" dirty="0"/>
              <a:t>Ask for </a:t>
            </a:r>
            <a:r>
              <a:rPr lang="en-US" b="1" dirty="0"/>
              <a:t>help</a:t>
            </a:r>
            <a:endParaRPr b="1" dirty="0"/>
          </a:p>
          <a:p>
            <a:pPr marL="457200" lvl="0" indent="-381000" algn="l" rtl="0">
              <a:spcBef>
                <a:spcPts val="1000"/>
              </a:spcBef>
              <a:spcAft>
                <a:spcPts val="0"/>
              </a:spcAft>
              <a:buSzPts val="2400"/>
              <a:buChar char="●"/>
            </a:pPr>
            <a:r>
              <a:rPr lang="en-US" dirty="0"/>
              <a:t>Do a </a:t>
            </a:r>
            <a:r>
              <a:rPr lang="en-US" b="1" dirty="0"/>
              <a:t>technology</a:t>
            </a:r>
            <a:r>
              <a:rPr lang="en-US" dirty="0"/>
              <a:t> </a:t>
            </a:r>
            <a:r>
              <a:rPr lang="en-US" b="1" dirty="0"/>
              <a:t>test</a:t>
            </a:r>
            <a:r>
              <a:rPr lang="en-US" dirty="0"/>
              <a:t> in advance</a:t>
            </a:r>
            <a:endParaRPr dirty="0"/>
          </a:p>
          <a:p>
            <a:pPr marL="457200" lvl="0" indent="-381000" algn="l" rtl="0">
              <a:spcBef>
                <a:spcPts val="1000"/>
              </a:spcBef>
              <a:spcAft>
                <a:spcPts val="0"/>
              </a:spcAft>
              <a:buSzPts val="2400"/>
              <a:buChar char="●"/>
            </a:pPr>
            <a:r>
              <a:rPr lang="en-US" dirty="0"/>
              <a:t>Broadcast the </a:t>
            </a:r>
            <a:r>
              <a:rPr lang="en-US" b="1" dirty="0"/>
              <a:t>Communication</a:t>
            </a:r>
            <a:r>
              <a:rPr lang="en-US" dirty="0"/>
              <a:t> </a:t>
            </a:r>
            <a:r>
              <a:rPr lang="en-US" b="1" dirty="0"/>
              <a:t>Rules </a:t>
            </a:r>
            <a:r>
              <a:rPr lang="en-US" dirty="0"/>
              <a:t>at beginning</a:t>
            </a:r>
            <a:endParaRPr dirty="0"/>
          </a:p>
          <a:p>
            <a:pPr marL="457200" lvl="0" indent="-381000" algn="l" rtl="0">
              <a:spcBef>
                <a:spcPts val="1000"/>
              </a:spcBef>
              <a:spcAft>
                <a:spcPts val="0"/>
              </a:spcAft>
              <a:buSzPts val="2400"/>
              <a:buChar char="●"/>
            </a:pPr>
            <a:r>
              <a:rPr lang="en-US" dirty="0">
                <a:solidFill>
                  <a:schemeClr val="dk2"/>
                </a:solidFill>
              </a:rPr>
              <a:t>Embrace good meeting </a:t>
            </a:r>
            <a:r>
              <a:rPr lang="en-US" b="1" dirty="0">
                <a:solidFill>
                  <a:schemeClr val="dk2"/>
                </a:solidFill>
              </a:rPr>
              <a:t>management</a:t>
            </a:r>
            <a:r>
              <a:rPr lang="en-US" dirty="0">
                <a:solidFill>
                  <a:schemeClr val="dk2"/>
                </a:solidFill>
              </a:rPr>
              <a:t> </a:t>
            </a:r>
            <a:r>
              <a:rPr lang="en-US" b="1" dirty="0">
                <a:solidFill>
                  <a:schemeClr val="dk2"/>
                </a:solidFill>
              </a:rPr>
              <a:t>techniques</a:t>
            </a:r>
            <a:endParaRPr dirty="0"/>
          </a:p>
        </p:txBody>
      </p:sp>
      <p:sp>
        <p:nvSpPr>
          <p:cNvPr id="163" name="Google Shape;163;p19"/>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20"/>
          <p:cNvSpPr txBox="1">
            <a:spLocks noGrp="1"/>
          </p:cNvSpPr>
          <p:nvPr>
            <p:ph type="title"/>
          </p:nvPr>
        </p:nvSpPr>
        <p:spPr>
          <a:xfrm>
            <a:off x="228600" y="0"/>
            <a:ext cx="8686800" cy="75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Meeting Management Techniques</a:t>
            </a:r>
            <a:endParaRPr/>
          </a:p>
        </p:txBody>
      </p:sp>
      <p:sp>
        <p:nvSpPr>
          <p:cNvPr id="169" name="Google Shape;169;p20"/>
          <p:cNvSpPr txBox="1">
            <a:spLocks noGrp="1"/>
          </p:cNvSpPr>
          <p:nvPr>
            <p:ph type="body" idx="1"/>
          </p:nvPr>
        </p:nvSpPr>
        <p:spPr>
          <a:xfrm>
            <a:off x="885875" y="838200"/>
            <a:ext cx="8025600" cy="51327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b="1" dirty="0">
                <a:solidFill>
                  <a:schemeClr val="accent2"/>
                </a:solidFill>
              </a:rPr>
              <a:t>Agenda: </a:t>
            </a:r>
            <a:r>
              <a:rPr lang="en-US" dirty="0">
                <a:solidFill>
                  <a:schemeClr val="accent2"/>
                </a:solidFill>
              </a:rPr>
              <a:t>Distribute a detailed agenda prior to your meeting*</a:t>
            </a:r>
          </a:p>
          <a:p>
            <a:pPr marL="0" lvl="0" indent="0" algn="l" rtl="0">
              <a:spcBef>
                <a:spcPts val="1000"/>
              </a:spcBef>
              <a:spcAft>
                <a:spcPts val="0"/>
              </a:spcAft>
              <a:buNone/>
            </a:pPr>
            <a:r>
              <a:rPr lang="en-US" b="1" dirty="0">
                <a:solidFill>
                  <a:schemeClr val="accent2"/>
                </a:solidFill>
              </a:rPr>
              <a:t>Attendee List: </a:t>
            </a:r>
            <a:r>
              <a:rPr lang="en-US" dirty="0">
                <a:solidFill>
                  <a:schemeClr val="accent2"/>
                </a:solidFill>
              </a:rPr>
              <a:t>Make available a list of confirmed attendees</a:t>
            </a:r>
          </a:p>
          <a:p>
            <a:pPr marL="0" lvl="0" indent="0" algn="l" rtl="0">
              <a:spcBef>
                <a:spcPts val="1000"/>
              </a:spcBef>
              <a:spcAft>
                <a:spcPts val="0"/>
              </a:spcAft>
              <a:buNone/>
            </a:pPr>
            <a:r>
              <a:rPr lang="en-US" b="1" dirty="0">
                <a:solidFill>
                  <a:schemeClr val="accent2"/>
                </a:solidFill>
              </a:rPr>
              <a:t>Moderator: </a:t>
            </a:r>
            <a:r>
              <a:rPr lang="en-US" dirty="0">
                <a:solidFill>
                  <a:schemeClr val="accent2"/>
                </a:solidFill>
              </a:rPr>
              <a:t>Assign one participant to serve as meeting moderator</a:t>
            </a:r>
          </a:p>
          <a:p>
            <a:pPr marL="0" lvl="0" indent="0" algn="l" rtl="0">
              <a:spcBef>
                <a:spcPts val="1000"/>
              </a:spcBef>
              <a:spcAft>
                <a:spcPts val="0"/>
              </a:spcAft>
              <a:buNone/>
            </a:pPr>
            <a:r>
              <a:rPr lang="en-US" b="1" dirty="0">
                <a:solidFill>
                  <a:schemeClr val="accent2"/>
                </a:solidFill>
              </a:rPr>
              <a:t>Name Announcements: </a:t>
            </a:r>
            <a:r>
              <a:rPr lang="en-US" dirty="0">
                <a:solidFill>
                  <a:schemeClr val="accent2"/>
                </a:solidFill>
              </a:rPr>
              <a:t>Remind participants to identify themselves before they begin to speak</a:t>
            </a:r>
          </a:p>
          <a:p>
            <a:pPr marL="0" lvl="0" indent="0" algn="l" rtl="0">
              <a:spcBef>
                <a:spcPts val="1000"/>
              </a:spcBef>
              <a:spcAft>
                <a:spcPts val="0"/>
              </a:spcAft>
              <a:buNone/>
            </a:pPr>
            <a:r>
              <a:rPr lang="en-US" b="1" dirty="0">
                <a:solidFill>
                  <a:schemeClr val="accent2"/>
                </a:solidFill>
              </a:rPr>
              <a:t>Manage turn-taking: </a:t>
            </a:r>
            <a:r>
              <a:rPr lang="en-US" dirty="0">
                <a:solidFill>
                  <a:schemeClr val="accent2"/>
                </a:solidFill>
              </a:rPr>
              <a:t>Establish a clear procedure (or utilize a digital tool) to manage turn taking</a:t>
            </a:r>
            <a:endParaRPr dirty="0">
              <a:solidFill>
                <a:schemeClr val="accent2"/>
              </a:solidFill>
            </a:endParaRPr>
          </a:p>
          <a:p>
            <a:pPr marL="0" lvl="0" indent="0" algn="l" rtl="0">
              <a:spcBef>
                <a:spcPts val="1000"/>
              </a:spcBef>
              <a:spcAft>
                <a:spcPts val="0"/>
              </a:spcAft>
              <a:buNone/>
            </a:pPr>
            <a:r>
              <a:rPr lang="en-US" b="1" dirty="0">
                <a:solidFill>
                  <a:schemeClr val="accent2"/>
                </a:solidFill>
              </a:rPr>
              <a:t>Document sharing: </a:t>
            </a:r>
            <a:r>
              <a:rPr lang="en-US" dirty="0">
                <a:solidFill>
                  <a:schemeClr val="accent2"/>
                </a:solidFill>
              </a:rPr>
              <a:t>Distribute any relevant documents well in advance of the meeting*</a:t>
            </a:r>
            <a:endParaRPr dirty="0">
              <a:solidFill>
                <a:schemeClr val="accent2"/>
              </a:solidFill>
            </a:endParaRPr>
          </a:p>
          <a:p>
            <a:pPr marL="0" lvl="0" indent="0" algn="l" rtl="0">
              <a:spcBef>
                <a:spcPts val="1000"/>
              </a:spcBef>
              <a:spcAft>
                <a:spcPts val="0"/>
              </a:spcAft>
              <a:buNone/>
            </a:pPr>
            <a:br>
              <a:rPr lang="en-US" sz="1500" i="1" dirty="0">
                <a:solidFill>
                  <a:schemeClr val="dk2"/>
                </a:solidFill>
              </a:rPr>
            </a:br>
            <a:r>
              <a:rPr lang="en-US" sz="1500" i="1" dirty="0">
                <a:solidFill>
                  <a:schemeClr val="dk2"/>
                </a:solidFill>
              </a:rPr>
              <a:t>*Any/all document distribution should consider accessibility of those documents </a:t>
            </a:r>
            <a:br>
              <a:rPr lang="en-US" sz="1500" i="1" dirty="0">
                <a:solidFill>
                  <a:schemeClr val="dk2"/>
                </a:solidFill>
              </a:rPr>
            </a:br>
            <a:r>
              <a:rPr lang="en-US" sz="1500" i="1" dirty="0">
                <a:solidFill>
                  <a:schemeClr val="dk2"/>
                </a:solidFill>
              </a:rPr>
              <a:t>(e.g. word format, PDF, plaintext, braille, videos to be captioned &amp; audio described)</a:t>
            </a:r>
            <a:endParaRPr dirty="0"/>
          </a:p>
        </p:txBody>
      </p:sp>
      <p:pic>
        <p:nvPicPr>
          <p:cNvPr id="172" name="Google Shape;172;p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74300" y="4585475"/>
            <a:ext cx="609600" cy="609600"/>
          </a:xfrm>
          <a:prstGeom prst="rect">
            <a:avLst/>
          </a:prstGeom>
          <a:noFill/>
          <a:ln>
            <a:noFill/>
          </a:ln>
        </p:spPr>
      </p:pic>
      <p:pic>
        <p:nvPicPr>
          <p:cNvPr id="173" name="Google Shape;173;p2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74300" y="3752075"/>
            <a:ext cx="609600" cy="609600"/>
          </a:xfrm>
          <a:prstGeom prst="rect">
            <a:avLst/>
          </a:prstGeom>
          <a:noFill/>
          <a:ln>
            <a:noFill/>
          </a:ln>
        </p:spPr>
      </p:pic>
      <p:pic>
        <p:nvPicPr>
          <p:cNvPr id="174" name="Google Shape;174;p2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44950" y="2903925"/>
            <a:ext cx="609600" cy="609600"/>
          </a:xfrm>
          <a:prstGeom prst="rect">
            <a:avLst/>
          </a:prstGeom>
          <a:noFill/>
          <a:ln>
            <a:noFill/>
          </a:ln>
        </p:spPr>
      </p:pic>
      <p:pic>
        <p:nvPicPr>
          <p:cNvPr id="175" name="Google Shape;175;p20">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74300" y="2004388"/>
            <a:ext cx="609600" cy="609600"/>
          </a:xfrm>
          <a:prstGeom prst="rect">
            <a:avLst/>
          </a:prstGeom>
          <a:noFill/>
          <a:ln>
            <a:noFill/>
          </a:ln>
        </p:spPr>
      </p:pic>
      <p:pic>
        <p:nvPicPr>
          <p:cNvPr id="176" name="Google Shape;176;p20">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174300" y="1104850"/>
            <a:ext cx="609600" cy="609600"/>
          </a:xfrm>
          <a:prstGeom prst="rect">
            <a:avLst/>
          </a:prstGeom>
          <a:noFill/>
          <a:ln>
            <a:noFill/>
          </a:ln>
        </p:spPr>
      </p:pic>
      <p:sp>
        <p:nvSpPr>
          <p:cNvPr id="171" name="Google Shape;171;p20"/>
          <p:cNvSpPr txBox="1">
            <a:spLocks noGrp="1"/>
          </p:cNvSpPr>
          <p:nvPr>
            <p:ph type="sldNum" idx="12"/>
          </p:nvPr>
        </p:nvSpPr>
        <p:spPr>
          <a:xfrm>
            <a:off x="7005638" y="5972175"/>
            <a:ext cx="19050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Default Design">
  <a:themeElements>
    <a:clrScheme name="Custom 1">
      <a:dk1>
        <a:srgbClr val="3F3F3F"/>
      </a:dk1>
      <a:lt1>
        <a:srgbClr val="FFFFFF"/>
      </a:lt1>
      <a:dk2>
        <a:srgbClr val="005288"/>
      </a:dk2>
      <a:lt2>
        <a:srgbClr val="C0C2C4"/>
      </a:lt2>
      <a:accent1>
        <a:srgbClr val="C41230"/>
      </a:accent1>
      <a:accent2>
        <a:srgbClr val="006699"/>
      </a:accent2>
      <a:accent3>
        <a:srgbClr val="5E9732"/>
      </a:accent3>
      <a:accent4>
        <a:srgbClr val="FFFFFF"/>
      </a:accent4>
      <a:accent5>
        <a:srgbClr val="091F44"/>
      </a:accent5>
      <a:accent6>
        <a:srgbClr val="DA1E3F"/>
      </a:accent6>
      <a:hlink>
        <a:srgbClr val="FFFFF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3485</Words>
  <Application>Microsoft Office PowerPoint</Application>
  <PresentationFormat>On-screen Show (4:3)</PresentationFormat>
  <Paragraphs>374</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Noto Sans Symbols</vt:lpstr>
      <vt:lpstr>Calibri</vt:lpstr>
      <vt:lpstr>Quattrocento Sans</vt:lpstr>
      <vt:lpstr>Default Design</vt:lpstr>
      <vt:lpstr>Accessible Virtual Platforms</vt:lpstr>
      <vt:lpstr>Introduction</vt:lpstr>
      <vt:lpstr>Agenda</vt:lpstr>
      <vt:lpstr>Quote to share</vt:lpstr>
      <vt:lpstr>Reminder...</vt:lpstr>
      <vt:lpstr>Virtual Meetings: Challenges</vt:lpstr>
      <vt:lpstr>Virtual Meetings: Opportunities</vt:lpstr>
      <vt:lpstr>Virtual Meetings: Universal Meeting Design</vt:lpstr>
      <vt:lpstr>Meeting Management Techniques</vt:lpstr>
      <vt:lpstr>Meeting Management Techniques - continued</vt:lpstr>
      <vt:lpstr>Equipment and Tech Recommendations</vt:lpstr>
      <vt:lpstr>Platforms: Zoom</vt:lpstr>
      <vt:lpstr>Platforms: Zoom</vt:lpstr>
      <vt:lpstr>Platforms: Zoom</vt:lpstr>
      <vt:lpstr>Platforms: Zoom (Enable ASR)</vt:lpstr>
      <vt:lpstr>Platforms: Zoom (Roll-up captioning)</vt:lpstr>
      <vt:lpstr>Platforms: Cisco WebEx</vt:lpstr>
      <vt:lpstr>Platforms: Cisco WebEx</vt:lpstr>
      <vt:lpstr>Platforms: Cisco WebEx</vt:lpstr>
      <vt:lpstr>Platforms: Cisco WebEx</vt:lpstr>
      <vt:lpstr>Platforms: Google Meet</vt:lpstr>
      <vt:lpstr>Platforms: Google Meet</vt:lpstr>
      <vt:lpstr>Platforms: Adobe Connect</vt:lpstr>
      <vt:lpstr>Platforms: Adobe Connect</vt:lpstr>
      <vt:lpstr>Platforms: Adobe Connect</vt:lpstr>
      <vt:lpstr>Platforms: Adobe Connect</vt:lpstr>
      <vt:lpstr>Platforms: Microsoft Teams</vt:lpstr>
      <vt:lpstr>Platforms: Microsoft Teams</vt:lpstr>
      <vt:lpstr>Platforms: Microsoft Teams (Captioning example)</vt:lpstr>
      <vt:lpstr>Platforms: Live Streaming</vt:lpstr>
      <vt:lpstr>Platforms: Live Streaming (Bad example)</vt:lpstr>
      <vt:lpstr>Platforms: Live Streaming (Good example)</vt:lpstr>
      <vt:lpstr>Platforms: Live Streaming (Size &amp; Transition)</vt:lpstr>
      <vt:lpstr>Platforms: Live Streaming (Burn-on Captions)</vt:lpstr>
      <vt:lpstr>Platforms: Virtual Event Platform</vt:lpstr>
      <vt:lpstr>Platforms: Virtual Event Platform</vt:lpstr>
      <vt:lpstr>Platforms: Virtual Event Platform</vt:lpstr>
      <vt:lpstr>So how do I pick a platform?</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Virtual Meetings</dc:title>
  <dc:creator>Pace, Brandon</dc:creator>
  <cp:lastModifiedBy>Pace, Brandon</cp:lastModifiedBy>
  <cp:revision>17</cp:revision>
  <dcterms:modified xsi:type="dcterms:W3CDTF">2021-05-11T19:48:23Z</dcterms:modified>
</cp:coreProperties>
</file>